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handoutMasterIdLst>
    <p:handoutMasterId r:id="rId68"/>
  </p:handoutMasterIdLst>
  <p:sldIdLst>
    <p:sldId id="256" r:id="rId2"/>
    <p:sldId id="257" r:id="rId3"/>
    <p:sldId id="259" r:id="rId4"/>
    <p:sldId id="258" r:id="rId5"/>
    <p:sldId id="260" r:id="rId6"/>
    <p:sldId id="321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64" r:id="rId33"/>
    <p:sldId id="287" r:id="rId34"/>
    <p:sldId id="288" r:id="rId35"/>
    <p:sldId id="289" r:id="rId36"/>
    <p:sldId id="291" r:id="rId37"/>
    <p:sldId id="290" r:id="rId38"/>
    <p:sldId id="292" r:id="rId39"/>
    <p:sldId id="303" r:id="rId40"/>
    <p:sldId id="293" r:id="rId41"/>
    <p:sldId id="294" r:id="rId42"/>
    <p:sldId id="295" r:id="rId43"/>
    <p:sldId id="296" r:id="rId44"/>
    <p:sldId id="297" r:id="rId45"/>
    <p:sldId id="299" r:id="rId46"/>
    <p:sldId id="298" r:id="rId47"/>
    <p:sldId id="300" r:id="rId48"/>
    <p:sldId id="304" r:id="rId49"/>
    <p:sldId id="301" r:id="rId50"/>
    <p:sldId id="302" r:id="rId51"/>
    <p:sldId id="305" r:id="rId52"/>
    <p:sldId id="306" r:id="rId53"/>
    <p:sldId id="307" r:id="rId54"/>
    <p:sldId id="308" r:id="rId55"/>
    <p:sldId id="309" r:id="rId56"/>
    <p:sldId id="310" r:id="rId57"/>
    <p:sldId id="312" r:id="rId58"/>
    <p:sldId id="313" r:id="rId59"/>
    <p:sldId id="311" r:id="rId60"/>
    <p:sldId id="314" r:id="rId61"/>
    <p:sldId id="315" r:id="rId62"/>
    <p:sldId id="316" r:id="rId63"/>
    <p:sldId id="317" r:id="rId64"/>
    <p:sldId id="318" r:id="rId65"/>
    <p:sldId id="319" r:id="rId66"/>
    <p:sldId id="320" r:id="rId6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5E52137-2E9C-BC44-BDE1-3E4901875A84}">
          <p14:sldIdLst>
            <p14:sldId id="256"/>
            <p14:sldId id="257"/>
            <p14:sldId id="259"/>
            <p14:sldId id="258"/>
            <p14:sldId id="260"/>
            <p14:sldId id="321"/>
            <p14:sldId id="261"/>
            <p14:sldId id="262"/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one" id="{07714389-C5E9-8B4C-8335-E1676AE26DB5}">
          <p14:sldIdLst>
            <p14:sldId id="264"/>
            <p14:sldId id="287"/>
            <p14:sldId id="288"/>
            <p14:sldId id="289"/>
            <p14:sldId id="291"/>
            <p14:sldId id="290"/>
            <p14:sldId id="292"/>
            <p14:sldId id="303"/>
            <p14:sldId id="293"/>
            <p14:sldId id="294"/>
            <p14:sldId id="295"/>
            <p14:sldId id="296"/>
            <p14:sldId id="297"/>
            <p14:sldId id="299"/>
            <p14:sldId id="298"/>
            <p14:sldId id="300"/>
            <p14:sldId id="304"/>
            <p14:sldId id="301"/>
            <p14:sldId id="302"/>
            <p14:sldId id="305"/>
            <p14:sldId id="306"/>
            <p14:sldId id="307"/>
            <p14:sldId id="308"/>
            <p14:sldId id="309"/>
            <p14:sldId id="310"/>
            <p14:sldId id="312"/>
            <p14:sldId id="313"/>
            <p14:sldId id="311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4080"/>
    <a:srgbClr val="123364"/>
    <a:srgbClr val="112E58"/>
    <a:srgbClr val="2D4488"/>
    <a:srgbClr val="3C59FD"/>
    <a:srgbClr val="5CE600"/>
    <a:srgbClr val="A6F173"/>
    <a:srgbClr val="21242C"/>
    <a:srgbClr val="00BFF3"/>
    <a:srgbClr val="95B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>
        <p:scale>
          <a:sx n="143" d="100"/>
          <a:sy n="143" d="100"/>
        </p:scale>
        <p:origin x="-568" y="-1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2" d="100"/>
          <a:sy n="102" d="100"/>
        </p:scale>
        <p:origin x="26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handoutMaster" Target="handoutMasters/handout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01BFF-BBF6-4249-9040-C117011E0510}" type="datetimeFigureOut">
              <a:rPr lang="en-US" smtClean="0"/>
              <a:t>5/4/15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DE652-20ED-4052-B773-67B8AF436E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62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9" y="1"/>
            <a:ext cx="9141622" cy="5143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614" y="2736057"/>
            <a:ext cx="8129586" cy="515210"/>
          </a:xfrm>
        </p:spPr>
        <p:txBody>
          <a:bodyPr anchor="ctr"/>
          <a:lstStyle>
            <a:lvl1pPr algn="l">
              <a:defRPr sz="4500" baseline="0">
                <a:latin typeface="+mj-lt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4" y="3297257"/>
            <a:ext cx="8129586" cy="334896"/>
          </a:xfrm>
        </p:spPr>
        <p:txBody>
          <a:bodyPr>
            <a:normAutofit/>
          </a:bodyPr>
          <a:lstStyle>
            <a:lvl1pPr marL="0" indent="0" algn="l">
              <a:buNone/>
              <a:defRPr sz="21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8614" y="3678144"/>
            <a:ext cx="2068116" cy="29289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5CE600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338668" y="4887427"/>
            <a:ext cx="2580104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 smtClean="0"/>
              <a:t>May 3-5, 2015  |  Boston, Massachusetts USA</a:t>
            </a:r>
            <a:endParaRPr lang="en-US" sz="7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070" y="766456"/>
            <a:ext cx="1760408" cy="49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1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328614" y="415604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28613" y="1115170"/>
            <a:ext cx="4120142" cy="3196083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580575" y="1115170"/>
            <a:ext cx="4120142" cy="3196083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7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8613" y="1350169"/>
            <a:ext cx="8503444" cy="2658666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90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emf"/><Relationship Id="rId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112E58"/>
            </a:gs>
            <a:gs pos="0">
              <a:srgbClr val="16408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79" y="1"/>
            <a:ext cx="9141622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8615" y="304138"/>
            <a:ext cx="8408192" cy="96387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dirty="0" smtClean="0"/>
              <a:t>CLICK TO EDIT MASTER SLIDE    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5" y="1526651"/>
            <a:ext cx="8408192" cy="31060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3383" y="4887427"/>
            <a:ext cx="450056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79898" y="4662910"/>
            <a:ext cx="1296735" cy="366407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38668" y="4887427"/>
            <a:ext cx="2580104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 smtClean="0"/>
              <a:t>May 3-5, 2015  |  Boston, Massachusetts USA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4242830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85" r:id="rId2"/>
    <p:sldLayoutId id="2147483686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tx1"/>
          </a:solidFill>
          <a:latin typeface="+mj-lt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137160" indent="137160" algn="l" defTabSz="68580" rtl="0" eaLnBrk="1" latinLnBrk="0" hangingPunct="1">
        <a:lnSpc>
          <a:spcPct val="90000"/>
        </a:lnSpc>
        <a:spcBef>
          <a:spcPts val="750"/>
        </a:spcBef>
        <a:buClr>
          <a:srgbClr val="5CE600"/>
        </a:buClr>
        <a:buSzPct val="80000"/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7432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tabLst>
          <a:tab pos="226314" algn="l"/>
        </a:tabLst>
        <a:defRPr sz="21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1148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54864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68580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9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latform.telerik.com" TargetMode="Externa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5" Type="http://schemas.openxmlformats.org/officeDocument/2006/relationships/image" Target="../media/image3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Relationship Id="rId3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jp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g"/><Relationship Id="rId3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AppBuilder</a:t>
            </a:r>
            <a:r>
              <a:rPr lang="en-US" dirty="0" smtClean="0"/>
              <a:t> in 45 Minutes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Jen Looper</a:t>
            </a:r>
            <a:endParaRPr lang="en-US" dirty="0"/>
          </a:p>
        </p:txBody>
      </p:sp>
      <p:pic>
        <p:nvPicPr>
          <p:cNvPr id="5" name="Picture 4" descr="telerik-next-logo17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4" y="184620"/>
            <a:ext cx="1128395" cy="760861"/>
          </a:xfrm>
          <a:prstGeom prst="rect">
            <a:avLst/>
          </a:prstGeom>
        </p:spPr>
      </p:pic>
      <p:pic>
        <p:nvPicPr>
          <p:cNvPr id="7" name="Picture 6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  <p:pic>
        <p:nvPicPr>
          <p:cNvPr id="8" name="Picture 7" descr="1950s-housewife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520" y="170648"/>
            <a:ext cx="1824377" cy="244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81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rger-king-1976-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432" y="934780"/>
            <a:ext cx="2734160" cy="37075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6957" y="282199"/>
            <a:ext cx="5512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Your Coding Environment – </a:t>
            </a:r>
            <a:r>
              <a:rPr lang="en-US" sz="2400" dirty="0">
                <a:latin typeface="+mj-lt"/>
              </a:rPr>
              <a:t>u</a:t>
            </a:r>
            <a:r>
              <a:rPr lang="en-US" sz="2400" dirty="0" smtClean="0">
                <a:latin typeface="+mj-lt"/>
              </a:rPr>
              <a:t>p to you!</a:t>
            </a:r>
            <a:endParaRPr lang="en-US" sz="2400" dirty="0">
              <a:latin typeface="+mj-lt"/>
            </a:endParaRPr>
          </a:p>
        </p:txBody>
      </p:sp>
      <p:pic>
        <p:nvPicPr>
          <p:cNvPr id="4" name="Picture 3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ppbuilder-visual-stud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71" y="1420181"/>
            <a:ext cx="2126771" cy="21267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1181861" y="4074233"/>
            <a:ext cx="2033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Visual Studio Extension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6957" y="282199"/>
            <a:ext cx="4305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Use your favorite IDE to build</a:t>
            </a:r>
            <a:endParaRPr lang="en-US" sz="2400" dirty="0">
              <a:latin typeface="+mj-lt"/>
            </a:endParaRPr>
          </a:p>
        </p:txBody>
      </p:sp>
      <p:pic>
        <p:nvPicPr>
          <p:cNvPr id="9" name="Picture 8" descr="mXoFAKb0z3HzrHRZZFy29ExJr6oTGzXczOmj98P8l6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969" y="1306629"/>
            <a:ext cx="2618539" cy="2257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xtBox 9"/>
          <p:cNvSpPr txBox="1"/>
          <p:nvPr/>
        </p:nvSpPr>
        <p:spPr>
          <a:xfrm>
            <a:off x="5744196" y="4050260"/>
            <a:ext cx="17440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Sublime Text Plugin</a:t>
            </a:r>
            <a:endParaRPr lang="en-US" dirty="0"/>
          </a:p>
        </p:txBody>
      </p:sp>
      <p:pic>
        <p:nvPicPr>
          <p:cNvPr id="11" name="Picture 10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51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45711" y="4444620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Windows Desktop Client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6957" y="282199"/>
            <a:ext cx="3244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Rich Desktop Options</a:t>
            </a:r>
            <a:endParaRPr lang="en-US" sz="2400" dirty="0">
              <a:latin typeface="+mj-lt"/>
            </a:endParaRPr>
          </a:p>
        </p:txBody>
      </p:sp>
      <p:pic>
        <p:nvPicPr>
          <p:cNvPr id="2" name="Picture 1" descr="appbuilder-window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89" y="1316538"/>
            <a:ext cx="2543710" cy="25437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9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79284" y="4346924"/>
            <a:ext cx="347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Telerik Platform: </a:t>
            </a:r>
            <a:r>
              <a:rPr lang="en-US" dirty="0" err="1" smtClean="0"/>
              <a:t>platform.telerik.com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6957" y="282199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In-Browser client</a:t>
            </a:r>
            <a:endParaRPr lang="en-US" sz="2400" dirty="0">
              <a:latin typeface="+mj-lt"/>
            </a:endParaRPr>
          </a:p>
        </p:txBody>
      </p:sp>
      <p:pic>
        <p:nvPicPr>
          <p:cNvPr id="3" name="Picture 2" descr="Screenshot 2015-04-08 14.16.0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586" y="1254607"/>
            <a:ext cx="4819311" cy="24657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61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6957" y="282199"/>
            <a:ext cx="64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CLI</a:t>
            </a:r>
            <a:endParaRPr lang="en-US" sz="2400" dirty="0">
              <a:latin typeface="+mj-lt"/>
            </a:endParaRPr>
          </a:p>
        </p:txBody>
      </p:sp>
      <p:pic>
        <p:nvPicPr>
          <p:cNvPr id="4" name="Picture 3" descr="Screenshot 2015-04-08 14.20.4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619" y="476210"/>
            <a:ext cx="5316520" cy="40959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50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6957" y="282199"/>
            <a:ext cx="889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Create an app using the in-browser </a:t>
            </a:r>
            <a:r>
              <a:rPr lang="en-US" sz="2400" dirty="0" err="1" smtClean="0">
                <a:latin typeface="+mj-lt"/>
              </a:rPr>
              <a:t>AppBuilder</a:t>
            </a:r>
            <a:r>
              <a:rPr lang="en-US" sz="2400" dirty="0" smtClean="0">
                <a:latin typeface="+mj-lt"/>
              </a:rPr>
              <a:t> Platform in 4 easy steps</a:t>
            </a:r>
            <a:endParaRPr lang="en-US" sz="24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10931" y="2433958"/>
            <a:ext cx="5139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Create an account at </a:t>
            </a:r>
            <a:r>
              <a:rPr lang="en-US" dirty="0" smtClean="0">
                <a:hlinkClick r:id="rId2"/>
              </a:rPr>
              <a:t>https://platform.telerik.com</a:t>
            </a:r>
            <a:r>
              <a:rPr lang="en-US" dirty="0" smtClean="0"/>
              <a:t> and sign in</a:t>
            </a:r>
            <a:endParaRPr lang="en-US" dirty="0"/>
          </a:p>
        </p:txBody>
      </p:sp>
      <p:pic>
        <p:nvPicPr>
          <p:cNvPr id="4" name="Picture 3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25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6957" y="282199"/>
            <a:ext cx="889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Create an app using the in-browser </a:t>
            </a:r>
            <a:r>
              <a:rPr lang="en-US" sz="2400" dirty="0" err="1" smtClean="0">
                <a:latin typeface="+mj-lt"/>
              </a:rPr>
              <a:t>AppBuilder</a:t>
            </a:r>
            <a:r>
              <a:rPr lang="en-US" sz="2400" dirty="0" smtClean="0">
                <a:latin typeface="+mj-lt"/>
              </a:rPr>
              <a:t> Platform in 4 easy steps</a:t>
            </a:r>
            <a:endParaRPr lang="en-US" sz="24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10931" y="2433958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Create an app project</a:t>
            </a:r>
            <a:endParaRPr lang="en-US" dirty="0"/>
          </a:p>
        </p:txBody>
      </p:sp>
      <p:pic>
        <p:nvPicPr>
          <p:cNvPr id="3" name="Picture 2" descr="Screenshot_2015-03-17_12.07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276" y="1006656"/>
            <a:ext cx="2358918" cy="34242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99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6957" y="282199"/>
            <a:ext cx="889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Create an app using the in-browser </a:t>
            </a:r>
            <a:r>
              <a:rPr lang="en-US" sz="2400" dirty="0" err="1" smtClean="0">
                <a:latin typeface="+mj-lt"/>
              </a:rPr>
              <a:t>AppBuilder</a:t>
            </a:r>
            <a:r>
              <a:rPr lang="en-US" sz="2400" dirty="0" smtClean="0">
                <a:latin typeface="+mj-lt"/>
              </a:rPr>
              <a:t> Platform in 4 easy steps</a:t>
            </a:r>
            <a:endParaRPr lang="en-US" sz="24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10931" y="2433958"/>
            <a:ext cx="1851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Create a blank app</a:t>
            </a:r>
            <a:endParaRPr lang="en-US" dirty="0"/>
          </a:p>
        </p:txBody>
      </p:sp>
      <p:pic>
        <p:nvPicPr>
          <p:cNvPr id="4" name="Picture 3" descr="Screenshot_2015-03-17_11.24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594" y="1306583"/>
            <a:ext cx="2736657" cy="27830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6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6957" y="282199"/>
            <a:ext cx="889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Create an app using the in-browser </a:t>
            </a:r>
            <a:r>
              <a:rPr lang="en-US" sz="2400" dirty="0" err="1" smtClean="0">
                <a:latin typeface="+mj-lt"/>
              </a:rPr>
              <a:t>AppBuilder</a:t>
            </a:r>
            <a:r>
              <a:rPr lang="en-US" sz="2400" dirty="0" smtClean="0">
                <a:latin typeface="+mj-lt"/>
              </a:rPr>
              <a:t> Platform in 4 easy steps</a:t>
            </a:r>
            <a:endParaRPr lang="en-US" sz="24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10931" y="2433958"/>
            <a:ext cx="3230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 Add elements to your hybrid project</a:t>
            </a:r>
            <a:endParaRPr lang="en-US" dirty="0"/>
          </a:p>
        </p:txBody>
      </p:sp>
      <p:pic>
        <p:nvPicPr>
          <p:cNvPr id="3" name="Picture 2" descr="Screenshot_2015-03-17_11.29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582" y="1275197"/>
            <a:ext cx="1942286" cy="2870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3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6957" y="282199"/>
            <a:ext cx="88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You’re ready to roll!</a:t>
            </a:r>
            <a:endParaRPr lang="en-US" sz="2400" dirty="0">
              <a:latin typeface="+mj-lt"/>
            </a:endParaRPr>
          </a:p>
        </p:txBody>
      </p:sp>
      <p:pic>
        <p:nvPicPr>
          <p:cNvPr id="4" name="Picture 3" descr="Screenshot_2015-03-17_12.30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15" y="1071231"/>
            <a:ext cx="6219228" cy="31135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6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054275" y="1804597"/>
            <a:ext cx="7335079" cy="515210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baseline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mtClean="0"/>
              <a:t>Jen Looper</a:t>
            </a:r>
            <a:endParaRPr lang="en-US" dirty="0"/>
          </a:p>
        </p:txBody>
      </p:sp>
      <p:sp>
        <p:nvSpPr>
          <p:cNvPr id="5" name="Subtitle 5"/>
          <p:cNvSpPr txBox="1">
            <a:spLocks/>
          </p:cNvSpPr>
          <p:nvPr/>
        </p:nvSpPr>
        <p:spPr>
          <a:xfrm>
            <a:off x="3917312" y="2319807"/>
            <a:ext cx="4623474" cy="33489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37160" indent="137160" algn="l" defTabSz="6858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27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27432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tabLst>
                <a:tab pos="226314" algn="l"/>
              </a:tabLst>
              <a:defRPr sz="21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41148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68580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dirty="0" smtClean="0"/>
              <a:t>Developer Advocate, Telerik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4105455" y="2654703"/>
            <a:ext cx="3663535" cy="292894"/>
          </a:xfrm>
          <a:prstGeom prst="rect">
            <a:avLst/>
          </a:prstGeom>
        </p:spPr>
        <p:txBody>
          <a:bodyPr lIns="68580" tIns="34290" rIns="68580" bIns="34290"/>
          <a:lstStyle>
            <a:lvl1pPr marL="182880" indent="-182880" algn="l" defTabSz="9144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kern="1200" baseline="0">
                <a:solidFill>
                  <a:srgbClr val="21242C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5CE600"/>
                </a:solidFill>
              </a:rPr>
              <a:t>@jenlooper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19" y="1191335"/>
            <a:ext cx="2781300" cy="2781300"/>
          </a:xfrm>
          <a:prstGeom prst="ellipse">
            <a:avLst/>
          </a:prstGeom>
          <a:ln w="63500" cap="rnd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0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6957" y="282199"/>
            <a:ext cx="88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Let’s come back later to the in-browser experience</a:t>
            </a:r>
            <a:endParaRPr lang="en-US" sz="2400" dirty="0">
              <a:latin typeface="+mj-lt"/>
            </a:endParaRPr>
          </a:p>
        </p:txBody>
      </p:sp>
      <p:pic>
        <p:nvPicPr>
          <p:cNvPr id="2" name="Picture 1" descr="images.duckduck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844" y="1263536"/>
            <a:ext cx="2622949" cy="3060108"/>
          </a:xfrm>
          <a:prstGeom prst="rect">
            <a:avLst/>
          </a:prstGeom>
        </p:spPr>
      </p:pic>
      <p:pic>
        <p:nvPicPr>
          <p:cNvPr id="4" name="Picture 3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69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6957" y="282199"/>
            <a:ext cx="88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different workflow</a:t>
            </a:r>
            <a:endParaRPr lang="en-US" sz="2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4224" y="1869563"/>
            <a:ext cx="35455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 smtClean="0"/>
              <a:t>Start building your app with the CLI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Push to </a:t>
            </a:r>
            <a:r>
              <a:rPr lang="en-US" sz="2000" dirty="0" err="1" smtClean="0"/>
              <a:t>github</a:t>
            </a:r>
            <a:endParaRPr lang="en-US" sz="2000" dirty="0" smtClean="0"/>
          </a:p>
          <a:p>
            <a:pPr marL="342900" indent="-342900">
              <a:buAutoNum type="arabicPeriod"/>
            </a:pPr>
            <a:r>
              <a:rPr lang="en-US" sz="2000" dirty="0" smtClean="0"/>
              <a:t>End up in-browser with code pulled from </a:t>
            </a:r>
            <a:r>
              <a:rPr lang="en-US" sz="2000" dirty="0" err="1" smtClean="0"/>
              <a:t>github</a:t>
            </a:r>
            <a:endParaRPr lang="en-US" sz="2000" dirty="0"/>
          </a:p>
        </p:txBody>
      </p:sp>
      <p:pic>
        <p:nvPicPr>
          <p:cNvPr id="5" name="Picture 4" descr="74684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86" y="959811"/>
            <a:ext cx="2468487" cy="3146597"/>
          </a:xfrm>
          <a:prstGeom prst="rect">
            <a:avLst/>
          </a:prstGeom>
        </p:spPr>
      </p:pic>
      <p:pic>
        <p:nvPicPr>
          <p:cNvPr id="6" name="Picture 5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22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6957" y="282199"/>
            <a:ext cx="88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started with the </a:t>
            </a:r>
            <a:r>
              <a:rPr lang="en-US" sz="2400" dirty="0" err="1" smtClean="0">
                <a:latin typeface="+mj-lt"/>
              </a:rPr>
              <a:t>AppBuilder</a:t>
            </a:r>
            <a:r>
              <a:rPr lang="en-US" sz="2400" dirty="0" smtClean="0">
                <a:latin typeface="+mj-lt"/>
              </a:rPr>
              <a:t> CLI</a:t>
            </a:r>
            <a:endParaRPr lang="en-US" sz="2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5715" y="1216980"/>
            <a:ext cx="76556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$</a:t>
            </a:r>
            <a:r>
              <a:rPr lang="en-US" sz="2000" dirty="0" err="1" smtClean="0"/>
              <a:t>appbuilder</a:t>
            </a:r>
            <a:r>
              <a:rPr lang="en-US" sz="2000" dirty="0" smtClean="0"/>
              <a:t> create hybrid </a:t>
            </a:r>
            <a:r>
              <a:rPr lang="en-US" sz="2000" dirty="0" err="1" smtClean="0"/>
              <a:t>MySampleApp</a:t>
            </a:r>
            <a:r>
              <a:rPr lang="en-US" sz="2000" dirty="0" smtClean="0"/>
              <a:t> --</a:t>
            </a:r>
            <a:r>
              <a:rPr lang="en-US" sz="2000" dirty="0" err="1" smtClean="0"/>
              <a:t>appid</a:t>
            </a:r>
            <a:r>
              <a:rPr lang="en-US" sz="2000" dirty="0" smtClean="0"/>
              <a:t> </a:t>
            </a:r>
            <a:r>
              <a:rPr lang="en-US" sz="2000" dirty="0" err="1" smtClean="0"/>
              <a:t>com.ladeezfirstmedia.myKendoSample</a:t>
            </a:r>
            <a:endParaRPr lang="en-US" sz="2000" dirty="0" smtClean="0"/>
          </a:p>
          <a:p>
            <a:r>
              <a:rPr lang="en-US" sz="2000" dirty="0" smtClean="0"/>
              <a:t>$cd </a:t>
            </a:r>
            <a:r>
              <a:rPr lang="en-US" sz="2000" dirty="0" err="1" smtClean="0"/>
              <a:t>MySampleApp</a:t>
            </a:r>
            <a:endParaRPr lang="en-US" sz="2000" dirty="0" smtClean="0"/>
          </a:p>
          <a:p>
            <a:r>
              <a:rPr lang="en-US" sz="2000" dirty="0" smtClean="0"/>
              <a:t>$</a:t>
            </a:r>
            <a:r>
              <a:rPr lang="en-US" sz="2000" dirty="0" err="1" smtClean="0"/>
              <a:t>appbuilder</a:t>
            </a:r>
            <a:r>
              <a:rPr lang="en-US" sz="2000" dirty="0" smtClean="0"/>
              <a:t> simulate</a:t>
            </a:r>
          </a:p>
        </p:txBody>
      </p:sp>
      <p:pic>
        <p:nvPicPr>
          <p:cNvPr id="4" name="Picture 3" descr="Screenshot 2015-04-10 15.34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949" y="899506"/>
            <a:ext cx="1811542" cy="333346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10" idx="0"/>
          </p:cNvCxnSpPr>
          <p:nvPr/>
        </p:nvCxnSpPr>
        <p:spPr>
          <a:xfrm flipV="1">
            <a:off x="3541745" y="1993025"/>
            <a:ext cx="3549430" cy="811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3725" y="2804343"/>
            <a:ext cx="2356040" cy="30777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Creates a basic </a:t>
            </a:r>
            <a:r>
              <a:rPr lang="en-US" dirty="0" err="1" smtClean="0"/>
              <a:t>tabstrip</a:t>
            </a:r>
            <a:r>
              <a:rPr lang="en-US" dirty="0" smtClean="0"/>
              <a:t> app</a:t>
            </a:r>
            <a:endParaRPr lang="en-US" dirty="0"/>
          </a:p>
        </p:txBody>
      </p:sp>
      <p:pic>
        <p:nvPicPr>
          <p:cNvPr id="9" name="Picture 8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96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5-04-10 15.42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71" y="599671"/>
            <a:ext cx="1612560" cy="29630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6957" y="282199"/>
            <a:ext cx="88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Try sample apps via the CLI</a:t>
            </a:r>
            <a:endParaRPr lang="en-US" sz="2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5715" y="1216980"/>
            <a:ext cx="7655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$</a:t>
            </a:r>
            <a:r>
              <a:rPr lang="en-US" sz="2000" dirty="0" err="1" smtClean="0"/>
              <a:t>appbuilder</a:t>
            </a:r>
            <a:r>
              <a:rPr lang="en-US" sz="2000" dirty="0" smtClean="0"/>
              <a:t> sample clone </a:t>
            </a:r>
            <a:r>
              <a:rPr lang="en-US" sz="2000" dirty="0" err="1" smtClean="0"/>
              <a:t>facebook-api</a:t>
            </a:r>
            <a:endParaRPr lang="en-US" sz="2000" dirty="0" smtClean="0"/>
          </a:p>
          <a:p>
            <a:r>
              <a:rPr lang="en-US" sz="2000" dirty="0" smtClean="0"/>
              <a:t>$cd </a:t>
            </a:r>
            <a:r>
              <a:rPr lang="en-US" sz="2000" dirty="0" err="1" smtClean="0"/>
              <a:t>facebook-api</a:t>
            </a:r>
            <a:endParaRPr lang="en-US" sz="2000" dirty="0" smtClean="0"/>
          </a:p>
          <a:p>
            <a:r>
              <a:rPr lang="en-US" sz="2000" dirty="0" smtClean="0"/>
              <a:t>$</a:t>
            </a:r>
            <a:r>
              <a:rPr lang="en-US" sz="2000" dirty="0" err="1" smtClean="0"/>
              <a:t>appbuilder</a:t>
            </a:r>
            <a:r>
              <a:rPr lang="en-US" sz="2000" dirty="0" smtClean="0"/>
              <a:t> simulate</a:t>
            </a:r>
          </a:p>
        </p:txBody>
      </p:sp>
      <p:cxnSp>
        <p:nvCxnSpPr>
          <p:cNvPr id="7" name="Straight Arrow Connector 6"/>
          <p:cNvCxnSpPr>
            <a:stCxn id="10" idx="0"/>
          </p:cNvCxnSpPr>
          <p:nvPr/>
        </p:nvCxnSpPr>
        <p:spPr>
          <a:xfrm flipV="1">
            <a:off x="4065473" y="1993025"/>
            <a:ext cx="3025702" cy="811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3725" y="2804343"/>
            <a:ext cx="3403496" cy="30777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Creates a sample </a:t>
            </a:r>
            <a:r>
              <a:rPr lang="en-US" dirty="0" err="1" smtClean="0"/>
              <a:t>facebook</a:t>
            </a:r>
            <a:r>
              <a:rPr lang="en-US" dirty="0" smtClean="0"/>
              <a:t>-powered app</a:t>
            </a:r>
            <a:endParaRPr lang="en-US" dirty="0"/>
          </a:p>
        </p:txBody>
      </p:sp>
      <p:pic>
        <p:nvPicPr>
          <p:cNvPr id="9" name="Picture 8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37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5-04-10 15.50.2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672" y="468146"/>
            <a:ext cx="2894616" cy="32802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6957" y="282199"/>
            <a:ext cx="88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Simulate like crazy</a:t>
            </a:r>
            <a:endParaRPr lang="en-US" sz="2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5715" y="1216980"/>
            <a:ext cx="7655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$</a:t>
            </a:r>
            <a:r>
              <a:rPr lang="en-US" sz="2000" dirty="0" err="1" smtClean="0"/>
              <a:t>appbuilder</a:t>
            </a:r>
            <a:r>
              <a:rPr lang="en-US" sz="2000" dirty="0" smtClean="0"/>
              <a:t> simulate</a:t>
            </a:r>
          </a:p>
        </p:txBody>
      </p:sp>
      <p:cxnSp>
        <p:nvCxnSpPr>
          <p:cNvPr id="7" name="Straight Arrow Connector 6"/>
          <p:cNvCxnSpPr>
            <a:stCxn id="10" idx="0"/>
          </p:cNvCxnSpPr>
          <p:nvPr/>
        </p:nvCxnSpPr>
        <p:spPr>
          <a:xfrm flipV="1">
            <a:off x="3031420" y="1993025"/>
            <a:ext cx="2525098" cy="811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9068" y="2804343"/>
            <a:ext cx="4404704" cy="30777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Check out your app on all kinds of phones and tablets</a:t>
            </a:r>
            <a:endParaRPr lang="en-US" dirty="0"/>
          </a:p>
        </p:txBody>
      </p:sp>
      <p:pic>
        <p:nvPicPr>
          <p:cNvPr id="9" name="Picture 8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71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4-10 15.52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05" y="902945"/>
            <a:ext cx="4242577" cy="27167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6957" y="282199"/>
            <a:ext cx="88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Really nice tooling!</a:t>
            </a:r>
            <a:endParaRPr lang="en-US" sz="2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5715" y="1216980"/>
            <a:ext cx="7655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$</a:t>
            </a:r>
            <a:r>
              <a:rPr lang="en-US" sz="2000" dirty="0" err="1" smtClean="0"/>
              <a:t>appbuilder</a:t>
            </a:r>
            <a:r>
              <a:rPr lang="en-US" sz="2000" dirty="0" smtClean="0"/>
              <a:t> simulate</a:t>
            </a:r>
          </a:p>
        </p:txBody>
      </p:sp>
      <p:cxnSp>
        <p:nvCxnSpPr>
          <p:cNvPr id="7" name="Straight Arrow Connector 6"/>
          <p:cNvCxnSpPr>
            <a:stCxn id="10" idx="0"/>
          </p:cNvCxnSpPr>
          <p:nvPr/>
        </p:nvCxnSpPr>
        <p:spPr>
          <a:xfrm flipV="1">
            <a:off x="1814902" y="1305166"/>
            <a:ext cx="3829815" cy="1499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9068" y="2804343"/>
            <a:ext cx="1971668" cy="30777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Ensure responsiveness</a:t>
            </a:r>
            <a:endParaRPr lang="en-US" dirty="0"/>
          </a:p>
        </p:txBody>
      </p:sp>
      <p:pic>
        <p:nvPicPr>
          <p:cNvPr id="9" name="Picture 8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00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5-04-10 15.54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330" y="1489405"/>
            <a:ext cx="4208672" cy="27801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6957" y="282199"/>
            <a:ext cx="889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Debug in the browser, track local storage, test connectivity behavior, mock </a:t>
            </a:r>
            <a:r>
              <a:rPr lang="en-US" sz="2400" dirty="0" err="1">
                <a:latin typeface="+mj-lt"/>
              </a:rPr>
              <a:t>g</a:t>
            </a:r>
            <a:r>
              <a:rPr lang="en-US" sz="2400" dirty="0" err="1" smtClean="0">
                <a:latin typeface="+mj-lt"/>
              </a:rPr>
              <a:t>eolocation</a:t>
            </a:r>
            <a:r>
              <a:rPr lang="en-US" sz="2400" dirty="0" smtClean="0">
                <a:latin typeface="+mj-lt"/>
              </a:rPr>
              <a:t> </a:t>
            </a:r>
            <a:endParaRPr lang="en-US" sz="2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5715" y="1216980"/>
            <a:ext cx="7655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$</a:t>
            </a:r>
            <a:r>
              <a:rPr lang="en-US" sz="2000" dirty="0" err="1" smtClean="0"/>
              <a:t>appbuilder</a:t>
            </a:r>
            <a:r>
              <a:rPr lang="en-US" sz="2000" dirty="0" smtClean="0"/>
              <a:t> simulate</a:t>
            </a:r>
          </a:p>
        </p:txBody>
      </p:sp>
      <p:cxnSp>
        <p:nvCxnSpPr>
          <p:cNvPr id="7" name="Straight Arrow Connector 6"/>
          <p:cNvCxnSpPr>
            <a:stCxn id="10" idx="0"/>
          </p:cNvCxnSpPr>
          <p:nvPr/>
        </p:nvCxnSpPr>
        <p:spPr>
          <a:xfrm flipV="1">
            <a:off x="2222607" y="2469234"/>
            <a:ext cx="3898382" cy="723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64347" y="3192366"/>
            <a:ext cx="2716520" cy="5232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Leverage Chrome </a:t>
            </a:r>
            <a:r>
              <a:rPr lang="en-US" dirty="0" err="1" smtClean="0"/>
              <a:t>devtools</a:t>
            </a:r>
            <a:r>
              <a:rPr lang="en-US" dirty="0" smtClean="0"/>
              <a:t> – use what you already know!</a:t>
            </a:r>
            <a:endParaRPr lang="en-US" dirty="0"/>
          </a:p>
        </p:txBody>
      </p:sp>
      <p:pic>
        <p:nvPicPr>
          <p:cNvPr id="9" name="Picture 8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6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6957" y="282199"/>
            <a:ext cx="88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Test your app in a native emulator</a:t>
            </a:r>
            <a:endParaRPr lang="en-US" sz="2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5715" y="1216980"/>
            <a:ext cx="76556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$</a:t>
            </a:r>
            <a:r>
              <a:rPr lang="en-US" sz="2000" dirty="0" err="1" smtClean="0"/>
              <a:t>appbuilder</a:t>
            </a:r>
            <a:r>
              <a:rPr lang="en-US" sz="2000" dirty="0" smtClean="0"/>
              <a:t> emulate </a:t>
            </a:r>
            <a:r>
              <a:rPr lang="en-US" sz="2000" dirty="0" err="1" smtClean="0"/>
              <a:t>ios</a:t>
            </a:r>
            <a:endParaRPr lang="en-US" sz="2000" dirty="0" smtClean="0"/>
          </a:p>
          <a:p>
            <a:r>
              <a:rPr lang="en-US" sz="2000" dirty="0" smtClean="0"/>
              <a:t>Or</a:t>
            </a:r>
          </a:p>
          <a:p>
            <a:r>
              <a:rPr lang="en-US" sz="2000" dirty="0" smtClean="0"/>
              <a:t>$</a:t>
            </a:r>
            <a:r>
              <a:rPr lang="en-US" sz="2000" dirty="0" err="1" smtClean="0"/>
              <a:t>appbuilder</a:t>
            </a:r>
            <a:r>
              <a:rPr lang="en-US" sz="2000" dirty="0" smtClean="0"/>
              <a:t> emulate android</a:t>
            </a:r>
          </a:p>
          <a:p>
            <a:r>
              <a:rPr lang="en-US" sz="2000" dirty="0" smtClean="0"/>
              <a:t>Or</a:t>
            </a:r>
          </a:p>
          <a:p>
            <a:r>
              <a:rPr lang="en-US" sz="2000" dirty="0" smtClean="0"/>
              <a:t>$</a:t>
            </a:r>
            <a:r>
              <a:rPr lang="en-US" sz="2000" dirty="0" err="1" smtClean="0"/>
              <a:t>appbuilder</a:t>
            </a:r>
            <a:r>
              <a:rPr lang="en-US" sz="2000" dirty="0" smtClean="0"/>
              <a:t> emulate wp8</a:t>
            </a:r>
          </a:p>
        </p:txBody>
      </p:sp>
      <p:pic>
        <p:nvPicPr>
          <p:cNvPr id="4" name="Picture 3" descr="Screenshot 2015-04-10 16.11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679" y="284378"/>
            <a:ext cx="1964694" cy="3089142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10" idx="0"/>
          </p:cNvCxnSpPr>
          <p:nvPr/>
        </p:nvCxnSpPr>
        <p:spPr>
          <a:xfrm flipV="1">
            <a:off x="4921488" y="1675551"/>
            <a:ext cx="2063849" cy="1146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63228" y="2821981"/>
            <a:ext cx="2716520" cy="73866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Get a closer idea of how your app will behave on various platforms</a:t>
            </a:r>
            <a:endParaRPr lang="en-US" dirty="0"/>
          </a:p>
        </p:txBody>
      </p:sp>
      <p:pic>
        <p:nvPicPr>
          <p:cNvPr id="9" name="Picture 8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6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64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417" y="454776"/>
            <a:ext cx="1647515" cy="29243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6957" y="282199"/>
            <a:ext cx="88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Test your app on device</a:t>
            </a:r>
            <a:endParaRPr lang="en-US" sz="2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5715" y="1216980"/>
            <a:ext cx="62973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$</a:t>
            </a:r>
            <a:r>
              <a:rPr lang="en-US" sz="2000" dirty="0" err="1" smtClean="0"/>
              <a:t>appbuilder</a:t>
            </a:r>
            <a:r>
              <a:rPr lang="en-US" sz="2000" dirty="0" smtClean="0"/>
              <a:t> build </a:t>
            </a:r>
            <a:r>
              <a:rPr lang="en-US" sz="2000" dirty="0" err="1" smtClean="0"/>
              <a:t>ios</a:t>
            </a:r>
            <a:r>
              <a:rPr lang="en-US" sz="2000" dirty="0" smtClean="0"/>
              <a:t> –companion</a:t>
            </a:r>
          </a:p>
          <a:p>
            <a:endParaRPr lang="en-US" sz="2000" dirty="0"/>
          </a:p>
          <a:p>
            <a:r>
              <a:rPr lang="en-US" sz="2000" dirty="0" smtClean="0"/>
              <a:t>Creates a QR code locally for you to test on your phone using the installed Companion App</a:t>
            </a:r>
          </a:p>
        </p:txBody>
      </p:sp>
      <p:cxnSp>
        <p:nvCxnSpPr>
          <p:cNvPr id="7" name="Straight Arrow Connector 6"/>
          <p:cNvCxnSpPr>
            <a:stCxn id="10" idx="0"/>
          </p:cNvCxnSpPr>
          <p:nvPr/>
        </p:nvCxnSpPr>
        <p:spPr>
          <a:xfrm flipV="1">
            <a:off x="4357016" y="1675551"/>
            <a:ext cx="2628321" cy="1146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63228" y="2821981"/>
            <a:ext cx="1587576" cy="30777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It’s on my iPhone!</a:t>
            </a:r>
            <a:endParaRPr lang="en-US" dirty="0"/>
          </a:p>
        </p:txBody>
      </p:sp>
      <p:pic>
        <p:nvPicPr>
          <p:cNvPr id="2" name="Picture 1" descr="Screenshot 2015-04-10 16.15.4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8" y="2716158"/>
            <a:ext cx="1696840" cy="1534452"/>
          </a:xfrm>
          <a:prstGeom prst="rect">
            <a:avLst/>
          </a:prstGeom>
        </p:spPr>
      </p:pic>
      <p:pic>
        <p:nvPicPr>
          <p:cNvPr id="9" name="Picture 8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48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6957" y="282199"/>
            <a:ext cx="88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Test outside the companion app</a:t>
            </a:r>
            <a:endParaRPr lang="en-US" sz="2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5715" y="1216980"/>
            <a:ext cx="62973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First, get your provisioning sorted out</a:t>
            </a:r>
          </a:p>
          <a:p>
            <a:r>
              <a:rPr lang="en-US" sz="2000" dirty="0" smtClean="0"/>
              <a:t>$</a:t>
            </a:r>
            <a:r>
              <a:rPr lang="en-US" sz="2000" dirty="0" err="1" smtClean="0"/>
              <a:t>appbuilder</a:t>
            </a:r>
            <a:r>
              <a:rPr lang="en-US" sz="2000" dirty="0" smtClean="0"/>
              <a:t> certificate import</a:t>
            </a:r>
          </a:p>
          <a:p>
            <a:r>
              <a:rPr lang="en-US" sz="2000" dirty="0" smtClean="0"/>
              <a:t>$</a:t>
            </a:r>
            <a:r>
              <a:rPr lang="en-US" sz="2000" dirty="0" err="1" smtClean="0"/>
              <a:t>appbuilder</a:t>
            </a:r>
            <a:r>
              <a:rPr lang="en-US" sz="2000" dirty="0" smtClean="0"/>
              <a:t> provision import</a:t>
            </a:r>
          </a:p>
          <a:p>
            <a:endParaRPr lang="en-US" sz="2000" dirty="0"/>
          </a:p>
          <a:p>
            <a:r>
              <a:rPr lang="en-US" sz="2000" dirty="0" smtClean="0"/>
              <a:t>Then, build for device using your app’s provisioning profile:</a:t>
            </a:r>
          </a:p>
          <a:p>
            <a:r>
              <a:rPr lang="en-US" sz="2000" dirty="0" smtClean="0"/>
              <a:t>$</a:t>
            </a:r>
            <a:r>
              <a:rPr lang="en-US" sz="2000" dirty="0" err="1" smtClean="0"/>
              <a:t>appbuilder</a:t>
            </a:r>
            <a:r>
              <a:rPr lang="en-US" sz="2000" dirty="0" smtClean="0"/>
              <a:t> build </a:t>
            </a:r>
            <a:r>
              <a:rPr lang="en-US" sz="2000" dirty="0" err="1" smtClean="0"/>
              <a:t>ios</a:t>
            </a:r>
            <a:r>
              <a:rPr lang="en-US" sz="2000" dirty="0" smtClean="0"/>
              <a:t> –my-apps-provisioning-profile</a:t>
            </a:r>
          </a:p>
        </p:txBody>
      </p:sp>
      <p:pic>
        <p:nvPicPr>
          <p:cNvPr id="4" name="Picture 3" descr="IMG_64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54" y="669840"/>
            <a:ext cx="1945550" cy="3453352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11" idx="0"/>
          </p:cNvCxnSpPr>
          <p:nvPr/>
        </p:nvCxnSpPr>
        <p:spPr>
          <a:xfrm flipV="1">
            <a:off x="4780370" y="3086541"/>
            <a:ext cx="2628321" cy="1146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86582" y="4232971"/>
            <a:ext cx="1587576" cy="30777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Apps in progress</a:t>
            </a:r>
            <a:endParaRPr lang="en-US" dirty="0"/>
          </a:p>
        </p:txBody>
      </p:sp>
      <p:pic>
        <p:nvPicPr>
          <p:cNvPr id="7" name="Picture 6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03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5-04-08 11.13.21.png"/>
          <p:cNvPicPr>
            <a:picLocks noChangeAspect="1"/>
          </p:cNvPicPr>
          <p:nvPr/>
        </p:nvPicPr>
        <p:blipFill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58" y="-141099"/>
            <a:ext cx="9490180" cy="5284599"/>
          </a:xfrm>
          <a:prstGeom prst="rect">
            <a:avLst/>
          </a:prstGeom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909294" y="2210306"/>
            <a:ext cx="7335079" cy="515210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baseline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z="6600" dirty="0" smtClean="0"/>
              <a:t>I &lt;3 mobile apps</a:t>
            </a:r>
            <a:endParaRPr lang="en-US" sz="6600" dirty="0"/>
          </a:p>
        </p:txBody>
      </p:sp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18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6957" y="282199"/>
            <a:ext cx="88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Magic stuff: </a:t>
            </a:r>
            <a:r>
              <a:rPr lang="en-US" sz="2400" dirty="0" err="1" smtClean="0">
                <a:latin typeface="+mj-lt"/>
              </a:rPr>
              <a:t>livesync</a:t>
            </a:r>
            <a:r>
              <a:rPr lang="en-US" sz="2400" dirty="0" smtClean="0">
                <a:latin typeface="+mj-lt"/>
              </a:rPr>
              <a:t> for fast debugging</a:t>
            </a:r>
            <a:endParaRPr lang="en-US" sz="2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7958" y="752898"/>
            <a:ext cx="38278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Livesync</a:t>
            </a:r>
            <a:r>
              <a:rPr lang="en-US" sz="2000" dirty="0" smtClean="0"/>
              <a:t> three ways: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On </a:t>
            </a:r>
            <a:r>
              <a:rPr lang="en-US" sz="2000" dirty="0" err="1" smtClean="0"/>
              <a:t>AppBuilder</a:t>
            </a:r>
            <a:r>
              <a:rPr lang="en-US" sz="2000" dirty="0" smtClean="0"/>
              <a:t> Companion App (3 finger gesture)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On built app on device (same)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In Simulator (automatically!)</a:t>
            </a:r>
          </a:p>
        </p:txBody>
      </p:sp>
      <p:pic>
        <p:nvPicPr>
          <p:cNvPr id="5" name="Picture 4" descr="appbuilder-apps_1412717223666_bdab2af075c950aa74ed9324a62b5042608911f9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627" y="723133"/>
            <a:ext cx="4924373" cy="2769068"/>
          </a:xfrm>
          <a:prstGeom prst="rect">
            <a:avLst/>
          </a:prstGeom>
        </p:spPr>
      </p:pic>
      <p:pic>
        <p:nvPicPr>
          <p:cNvPr id="6" name="Picture 5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  <p:pic>
        <p:nvPicPr>
          <p:cNvPr id="2" name="Picture 1" descr="vintage cooking a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5" y="2734159"/>
            <a:ext cx="1740809" cy="2218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1563" y="3699251"/>
            <a:ext cx="516038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Make changes and view quickly </a:t>
            </a:r>
            <a:endParaRPr lang="en-US" sz="2800" dirty="0" smtClean="0"/>
          </a:p>
          <a:p>
            <a:r>
              <a:rPr lang="en-US" sz="2800" dirty="0" smtClean="0"/>
              <a:t>without </a:t>
            </a:r>
            <a:r>
              <a:rPr lang="en-US" sz="2800" dirty="0"/>
              <a:t>needing to rebuild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88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6957" y="282199"/>
            <a:ext cx="889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One more thing…</a:t>
            </a:r>
            <a:endParaRPr lang="en-US" sz="2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34020" y="1059843"/>
            <a:ext cx="3968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Make apps the way you want. </a:t>
            </a:r>
            <a:endParaRPr lang="en-US" sz="2000" dirty="0"/>
          </a:p>
        </p:txBody>
      </p:sp>
      <p:pic>
        <p:nvPicPr>
          <p:cNvPr id="6" name="Picture 5" descr="telerik-next-stick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  <p:pic>
        <p:nvPicPr>
          <p:cNvPr id="4" name="Picture 3" descr="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94" y="1925406"/>
            <a:ext cx="4486656" cy="235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58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cooking!</a:t>
            </a:r>
            <a:endParaRPr lang="en-US" dirty="0"/>
          </a:p>
        </p:txBody>
      </p:sp>
      <p:pic>
        <p:nvPicPr>
          <p:cNvPr id="5" name="Picture 4" descr="bake advertisement retrodow_1952_plastic_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39" y="1189681"/>
            <a:ext cx="3599112" cy="3023026"/>
          </a:xfrm>
          <a:prstGeom prst="rect">
            <a:avLst/>
          </a:prstGeom>
        </p:spPr>
      </p:pic>
      <p:pic>
        <p:nvPicPr>
          <p:cNvPr id="4" name="Picture 3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7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create a </a:t>
            </a:r>
            <a:r>
              <a:rPr lang="en-US" dirty="0" err="1" smtClean="0"/>
              <a:t>TriviaCrack</a:t>
            </a:r>
            <a:r>
              <a:rPr lang="en-US" dirty="0" smtClean="0"/>
              <a:t> Clone using Telerik </a:t>
            </a:r>
            <a:r>
              <a:rPr lang="en-US" dirty="0" err="1" smtClean="0"/>
              <a:t>AppBuilder</a:t>
            </a:r>
            <a:endParaRPr lang="en-US" dirty="0"/>
          </a:p>
        </p:txBody>
      </p:sp>
      <p:pic>
        <p:nvPicPr>
          <p:cNvPr id="4" name="Picture 3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  <p:pic>
        <p:nvPicPr>
          <p:cNvPr id="5" name="triviacrack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15090" y="962264"/>
            <a:ext cx="2082981" cy="369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82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for “</a:t>
            </a:r>
            <a:r>
              <a:rPr lang="en-US" dirty="0" err="1" smtClean="0"/>
              <a:t>QuizSlam</a:t>
            </a:r>
            <a:r>
              <a:rPr lang="en-US" dirty="0" smtClean="0"/>
              <a:t>”: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6832" y="1136416"/>
            <a:ext cx="8572913" cy="4429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40000"/>
              </a:lnSpc>
              <a:buAutoNum type="arabicPeriod"/>
            </a:pPr>
            <a:r>
              <a:rPr lang="en-US" sz="2000" dirty="0" smtClean="0"/>
              <a:t>Integration with content – we’ll use </a:t>
            </a:r>
            <a:r>
              <a:rPr lang="en-US" sz="2000" dirty="0" err="1" smtClean="0"/>
              <a:t>Quizlet</a:t>
            </a:r>
            <a:endParaRPr lang="en-US" sz="2000" dirty="0" smtClean="0"/>
          </a:p>
          <a:p>
            <a:pPr marL="342900" indent="-342900">
              <a:lnSpc>
                <a:spcPct val="140000"/>
              </a:lnSpc>
              <a:buAutoNum type="arabicPeriod"/>
            </a:pPr>
            <a:r>
              <a:rPr lang="en-US" sz="2000" dirty="0" smtClean="0"/>
              <a:t>Ability to choose quiz from </a:t>
            </a:r>
            <a:r>
              <a:rPr lang="en-US" sz="2000" dirty="0" err="1" smtClean="0"/>
              <a:t>Quizlet</a:t>
            </a:r>
            <a:endParaRPr lang="en-US" sz="2000" dirty="0" smtClean="0"/>
          </a:p>
          <a:p>
            <a:pPr marL="342900" indent="-342900">
              <a:lnSpc>
                <a:spcPct val="140000"/>
              </a:lnSpc>
              <a:buAutoNum type="arabicPeriod"/>
            </a:pPr>
            <a:r>
              <a:rPr lang="en-US" sz="2000" dirty="0" smtClean="0"/>
              <a:t>Game Loop – spin to get random number, show 1 question and 4 possible answers, handle correct/incorrect, scorekeeping</a:t>
            </a:r>
          </a:p>
          <a:p>
            <a:pPr marL="342900" indent="-342900">
              <a:lnSpc>
                <a:spcPct val="140000"/>
              </a:lnSpc>
              <a:buAutoNum type="arabicPeriod"/>
            </a:pPr>
            <a:r>
              <a:rPr lang="en-US" sz="2000" dirty="0" smtClean="0"/>
              <a:t>Navigation – 5 sections</a:t>
            </a:r>
          </a:p>
          <a:p>
            <a:pPr marL="342900" indent="-342900">
              <a:lnSpc>
                <a:spcPct val="140000"/>
              </a:lnSpc>
              <a:buAutoNum type="arabicPeriod"/>
            </a:pPr>
            <a:r>
              <a:rPr lang="en-US" sz="2000" dirty="0" smtClean="0"/>
              <a:t>Chat (chat button) - TBD</a:t>
            </a:r>
          </a:p>
          <a:p>
            <a:pPr marL="342900" indent="-342900">
              <a:lnSpc>
                <a:spcPct val="140000"/>
              </a:lnSpc>
              <a:buAutoNum type="arabicPeriod"/>
            </a:pPr>
            <a:r>
              <a:rPr lang="en-US" sz="2000" dirty="0" smtClean="0"/>
              <a:t>Lists of friends with scores (friends button) - TBD</a:t>
            </a:r>
          </a:p>
          <a:p>
            <a:pPr marL="342900" indent="-342900">
              <a:lnSpc>
                <a:spcPct val="140000"/>
              </a:lnSpc>
              <a:buAutoNum type="arabicPeriod"/>
            </a:pPr>
            <a:r>
              <a:rPr lang="en-US" sz="2000" dirty="0" smtClean="0"/>
              <a:t>Saving Scores (scores button) – entails login and backend integration</a:t>
            </a:r>
          </a:p>
          <a:p>
            <a:pPr>
              <a:lnSpc>
                <a:spcPct val="140000"/>
              </a:lnSpc>
            </a:pPr>
            <a:endParaRPr lang="en-US" dirty="0" smtClean="0"/>
          </a:p>
          <a:p>
            <a:pPr marL="342900" indent="-342900">
              <a:lnSpc>
                <a:spcPct val="140000"/>
              </a:lnSpc>
              <a:buAutoNum type="arabicPeriod"/>
            </a:pPr>
            <a:endParaRPr lang="en-US" dirty="0" smtClean="0"/>
          </a:p>
          <a:p>
            <a:pPr marL="342900" indent="-342900">
              <a:lnSpc>
                <a:spcPct val="140000"/>
              </a:lnSpc>
              <a:buAutoNum type="arabicPeriod"/>
            </a:pPr>
            <a:endParaRPr lang="en-US" dirty="0"/>
          </a:p>
        </p:txBody>
      </p:sp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71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a GUI:</a:t>
            </a:r>
            <a:endParaRPr lang="en-US" dirty="0"/>
          </a:p>
        </p:txBody>
      </p:sp>
      <p:pic>
        <p:nvPicPr>
          <p:cNvPr id="3" name="Picture 2" descr="unnam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48" y="1044111"/>
            <a:ext cx="4696970" cy="3522727"/>
          </a:xfrm>
          <a:prstGeom prst="rect">
            <a:avLst/>
          </a:prstGeom>
        </p:spPr>
      </p:pic>
      <p:pic>
        <p:nvPicPr>
          <p:cNvPr id="4" name="Picture 3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77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7515" y="1446265"/>
            <a:ext cx="8511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This is just one way to build an app in </a:t>
            </a:r>
            <a:r>
              <a:rPr lang="en-US" sz="2000" dirty="0" err="1" smtClean="0"/>
              <a:t>AppBuilder</a:t>
            </a:r>
            <a:r>
              <a:rPr lang="en-US" sz="2000" dirty="0" smtClean="0"/>
              <a:t>. Do what works for you!</a:t>
            </a:r>
            <a:endParaRPr lang="en-US" sz="2000" dirty="0"/>
          </a:p>
        </p:txBody>
      </p:sp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  <p:pic>
        <p:nvPicPr>
          <p:cNvPr id="3" name="Picture 2" descr="aa6650b79199b12802c8c153fe4c0fd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65" y="2204007"/>
            <a:ext cx="1634370" cy="205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2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Start with the secret sauce!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6832" y="1340441"/>
            <a:ext cx="309571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Seed code with: 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styles set to my liking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colors ready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fonts installed,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two sample navigation strategies,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</a:t>
            </a:r>
            <a:r>
              <a:rPr lang="en-US" dirty="0" smtClean="0"/>
              <a:t>ptional login code available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</a:t>
            </a:r>
            <a:r>
              <a:rPr lang="en-US" dirty="0" smtClean="0"/>
              <a:t>odularized code using </a:t>
            </a:r>
            <a:r>
              <a:rPr lang="en-US" dirty="0" err="1" smtClean="0"/>
              <a:t>require.js</a:t>
            </a:r>
            <a:endParaRPr lang="en-US" dirty="0"/>
          </a:p>
        </p:txBody>
      </p:sp>
      <p:pic>
        <p:nvPicPr>
          <p:cNvPr id="5" name="Picture 4" descr="Screenshot 2015-04-13 11.20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19" y="1446334"/>
            <a:ext cx="1377837" cy="2517529"/>
          </a:xfrm>
          <a:prstGeom prst="rect">
            <a:avLst/>
          </a:prstGeom>
        </p:spPr>
      </p:pic>
      <p:pic>
        <p:nvPicPr>
          <p:cNvPr id="6" name="Picture 5" descr="Screenshot 2015-04-13 11.20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338" y="1409829"/>
            <a:ext cx="1351427" cy="250077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8" idx="3"/>
          </p:cNvCxnSpPr>
          <p:nvPr/>
        </p:nvCxnSpPr>
        <p:spPr>
          <a:xfrm>
            <a:off x="3413416" y="3701746"/>
            <a:ext cx="1702894" cy="1406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96524" y="3547857"/>
            <a:ext cx="1816892" cy="30777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Tabstrip</a:t>
            </a:r>
            <a:r>
              <a:rPr lang="en-US" dirty="0" smtClean="0"/>
              <a:t> navigation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1" idx="0"/>
          </p:cNvCxnSpPr>
          <p:nvPr/>
        </p:nvCxnSpPr>
        <p:spPr>
          <a:xfrm flipV="1">
            <a:off x="6491425" y="1971694"/>
            <a:ext cx="1057343" cy="2190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09563" y="4162422"/>
            <a:ext cx="2363724" cy="30777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Drawer navigation available</a:t>
            </a:r>
            <a:endParaRPr lang="en-US" dirty="0"/>
          </a:p>
        </p:txBody>
      </p:sp>
      <p:pic>
        <p:nvPicPr>
          <p:cNvPr id="12" name="Picture 11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31211" y="461838"/>
            <a:ext cx="3354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jlooper</a:t>
            </a:r>
            <a:r>
              <a:rPr lang="en-US" dirty="0"/>
              <a:t>/Kendo-Seed</a:t>
            </a:r>
          </a:p>
        </p:txBody>
      </p:sp>
    </p:spTree>
    <p:extLst>
      <p:ext uri="{BB962C8B-B14F-4D97-AF65-F5344CB8AC3E}">
        <p14:creationId xmlns:p14="http://schemas.microsoft.com/office/powerpoint/2010/main" val="4135547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Adjust colors and set navigation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26455" y="141100"/>
            <a:ext cx="1816892" cy="30777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MaterialPalettte.com</a:t>
            </a:r>
            <a:endParaRPr lang="en-US" dirty="0"/>
          </a:p>
        </p:txBody>
      </p:sp>
      <p:pic>
        <p:nvPicPr>
          <p:cNvPr id="12" name="Picture 11" descr="Screenshot 2015-04-13 12.01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354" y="1075880"/>
            <a:ext cx="2217285" cy="2694854"/>
          </a:xfrm>
          <a:prstGeom prst="rect">
            <a:avLst/>
          </a:prstGeom>
        </p:spPr>
      </p:pic>
      <p:pic>
        <p:nvPicPr>
          <p:cNvPr id="13" name="Picture 12" descr="Screenshot 2015-04-13 12.05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26" y="1381857"/>
            <a:ext cx="1613787" cy="2956938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8" idx="2"/>
          </p:cNvCxnSpPr>
          <p:nvPr/>
        </p:nvCxnSpPr>
        <p:spPr>
          <a:xfrm flipH="1">
            <a:off x="7232293" y="448877"/>
            <a:ext cx="802608" cy="7681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80845" y="3150755"/>
            <a:ext cx="588470" cy="3061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Tabs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 flipH="1">
            <a:off x="1746336" y="3456926"/>
            <a:ext cx="1028744" cy="7584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880202" y="3620629"/>
            <a:ext cx="771224" cy="30777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Drawer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204968" y="3933135"/>
            <a:ext cx="1181862" cy="2292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0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code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8080" y="1156162"/>
            <a:ext cx="664699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&lt;footer data-role="footer"&gt;</a:t>
            </a:r>
          </a:p>
          <a:p>
            <a:r>
              <a:rPr lang="en-US" dirty="0"/>
              <a:t>            &lt;div data-role="</a:t>
            </a:r>
            <a:r>
              <a:rPr lang="en-US" dirty="0" err="1"/>
              <a:t>tabstrip</a:t>
            </a:r>
            <a:r>
              <a:rPr lang="en-US" dirty="0"/>
              <a:t>"&gt;                </a:t>
            </a:r>
          </a:p>
          <a:p>
            <a:r>
              <a:rPr lang="en-US" dirty="0"/>
              <a:t>                &lt;a </a:t>
            </a:r>
            <a:r>
              <a:rPr lang="en-US" dirty="0" err="1"/>
              <a:t>href</a:t>
            </a:r>
            <a:r>
              <a:rPr lang="en-US" dirty="0"/>
              <a:t>="#new"&gt;&lt;div class="icon home"&gt;&lt;/div&gt;&lt;/a&gt;</a:t>
            </a:r>
          </a:p>
          <a:p>
            <a:r>
              <a:rPr lang="en-US" dirty="0"/>
              <a:t>                &lt;a </a:t>
            </a:r>
            <a:r>
              <a:rPr lang="en-US" dirty="0" err="1"/>
              <a:t>href</a:t>
            </a:r>
            <a:r>
              <a:rPr lang="en-US" dirty="0"/>
              <a:t>="#chat"&gt;&lt;div class="icon message"&gt;&lt;/div&gt;&lt;/a&gt; </a:t>
            </a:r>
          </a:p>
          <a:p>
            <a:r>
              <a:rPr lang="en-US" dirty="0"/>
              <a:t>                &lt;a </a:t>
            </a:r>
            <a:r>
              <a:rPr lang="en-US" dirty="0" err="1"/>
              <a:t>href</a:t>
            </a:r>
            <a:r>
              <a:rPr lang="en-US" dirty="0"/>
              <a:t>="#friends"&gt;&lt;div class="icon users"&gt;&lt;/div&gt;&lt;/a&gt;</a:t>
            </a:r>
          </a:p>
          <a:p>
            <a:r>
              <a:rPr lang="en-US" dirty="0"/>
              <a:t>                &lt;a </a:t>
            </a:r>
            <a:r>
              <a:rPr lang="en-US" dirty="0" err="1"/>
              <a:t>href</a:t>
            </a:r>
            <a:r>
              <a:rPr lang="en-US" dirty="0"/>
              <a:t>="#scores"&gt;&lt;div class="icon trophy"&gt;&lt;/div&gt;&lt;/a&gt;</a:t>
            </a:r>
          </a:p>
          <a:p>
            <a:r>
              <a:rPr lang="en-US" dirty="0"/>
              <a:t>                &lt;a </a:t>
            </a:r>
            <a:r>
              <a:rPr lang="en-US" dirty="0" err="1"/>
              <a:t>href</a:t>
            </a:r>
            <a:r>
              <a:rPr lang="en-US" dirty="0"/>
              <a:t>="#menu" data-</a:t>
            </a:r>
            <a:r>
              <a:rPr lang="en-US" dirty="0" err="1"/>
              <a:t>rel</a:t>
            </a:r>
            <a:r>
              <a:rPr lang="en-US" dirty="0"/>
              <a:t>="drawer"&gt;&lt;div class="icon menu"&gt;&lt;/div&gt;&lt;/a&gt;</a:t>
            </a:r>
          </a:p>
          <a:p>
            <a:r>
              <a:rPr lang="en-US" dirty="0"/>
              <a:t>            &lt;/div&gt;</a:t>
            </a:r>
          </a:p>
          <a:p>
            <a:r>
              <a:rPr lang="en-US" dirty="0"/>
              <a:t>        &lt;/div&gt;</a:t>
            </a:r>
          </a:p>
          <a:p>
            <a:r>
              <a:rPr lang="en-US" dirty="0"/>
              <a:t>&lt;/footer&gt;</a:t>
            </a:r>
          </a:p>
        </p:txBody>
      </p:sp>
      <p:pic>
        <p:nvPicPr>
          <p:cNvPr id="4" name="Picture 3" descr="Screenshot 2015-04-13 15.45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517" y="3872895"/>
            <a:ext cx="2104859" cy="45757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09418" y="2804063"/>
            <a:ext cx="1816892" cy="523220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We’re going to tackle these 2 bits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>
            <a:stCxn id="16" idx="2"/>
          </p:cNvCxnSpPr>
          <p:nvPr/>
        </p:nvCxnSpPr>
        <p:spPr>
          <a:xfrm flipH="1">
            <a:off x="4604520" y="3327283"/>
            <a:ext cx="3013344" cy="7959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3360785" y="3327283"/>
            <a:ext cx="4257079" cy="8003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77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you want to create mobile apps too.</a:t>
            </a:r>
            <a:endParaRPr lang="en-US" dirty="0"/>
          </a:p>
        </p:txBody>
      </p:sp>
      <p:pic>
        <p:nvPicPr>
          <p:cNvPr id="9" name="Picture 8" descr="os-windows8-51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297" y="1957750"/>
            <a:ext cx="1269890" cy="1269890"/>
          </a:xfrm>
          <a:prstGeom prst="rect">
            <a:avLst/>
          </a:prstGeom>
        </p:spPr>
      </p:pic>
      <p:pic>
        <p:nvPicPr>
          <p:cNvPr id="11" name="Picture 10" descr="android-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2" y="1788784"/>
            <a:ext cx="1535430" cy="1607820"/>
          </a:xfrm>
          <a:prstGeom prst="rect">
            <a:avLst/>
          </a:prstGeom>
        </p:spPr>
      </p:pic>
      <p:pic>
        <p:nvPicPr>
          <p:cNvPr id="6" name="Picture 5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  <p:pic>
        <p:nvPicPr>
          <p:cNvPr id="7" name="Picture 6" descr="a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48" y="1585867"/>
            <a:ext cx="1536192" cy="18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37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Override icons and import .</a:t>
            </a:r>
            <a:r>
              <a:rPr lang="en-US" dirty="0" err="1" smtClean="0"/>
              <a:t>woff</a:t>
            </a:r>
            <a:r>
              <a:rPr lang="en-US" dirty="0" smtClean="0"/>
              <a:t> files to project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26455" y="141100"/>
            <a:ext cx="1816892" cy="30777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A2D33"/>
                </a:solidFill>
              </a:rPr>
              <a:t>Icomoon.io</a:t>
            </a:r>
            <a:r>
              <a:rPr lang="en-US" dirty="0" smtClean="0">
                <a:solidFill>
                  <a:srgbClr val="2A2D33"/>
                </a:solidFill>
              </a:rPr>
              <a:t> app</a:t>
            </a:r>
            <a:endParaRPr lang="en-US" dirty="0">
              <a:solidFill>
                <a:srgbClr val="2A2D33"/>
              </a:solidFill>
            </a:endParaRPr>
          </a:p>
        </p:txBody>
      </p:sp>
      <p:pic>
        <p:nvPicPr>
          <p:cNvPr id="3" name="Picture 2" descr="Screenshot 2015-04-13 11.09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581" y="967439"/>
            <a:ext cx="4612655" cy="2524762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8" idx="2"/>
          </p:cNvCxnSpPr>
          <p:nvPr/>
        </p:nvCxnSpPr>
        <p:spPr>
          <a:xfrm flipH="1">
            <a:off x="7232293" y="448877"/>
            <a:ext cx="802608" cy="7681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creenshot 2015-04-13 11.08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32" y="1605001"/>
            <a:ext cx="2923507" cy="2645607"/>
          </a:xfrm>
          <a:prstGeom prst="rect">
            <a:avLst/>
          </a:prstGeom>
        </p:spPr>
      </p:pic>
      <p:pic>
        <p:nvPicPr>
          <p:cNvPr id="9" name="Picture 8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63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4a. Code structure – 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4957" y="2080443"/>
            <a:ext cx="877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 &lt;script </a:t>
            </a:r>
            <a:r>
              <a:rPr lang="en-US" sz="1800" dirty="0" err="1"/>
              <a:t>src</a:t>
            </a:r>
            <a:r>
              <a:rPr lang="en-US" sz="1800" dirty="0"/>
              <a:t>="</a:t>
            </a:r>
            <a:r>
              <a:rPr lang="en-US" sz="1800" dirty="0" err="1"/>
              <a:t>bower_components</a:t>
            </a:r>
            <a:r>
              <a:rPr lang="en-US" sz="1800" dirty="0"/>
              <a:t>/</a:t>
            </a:r>
            <a:r>
              <a:rPr lang="en-US" sz="1800" dirty="0" err="1"/>
              <a:t>requirejs</a:t>
            </a:r>
            <a:r>
              <a:rPr lang="en-US" sz="1800" dirty="0"/>
              <a:t>/</a:t>
            </a:r>
            <a:r>
              <a:rPr lang="en-US" sz="1800" dirty="0" err="1"/>
              <a:t>require.js</a:t>
            </a:r>
            <a:r>
              <a:rPr lang="en-US" sz="1800" dirty="0"/>
              <a:t>" data-main="</a:t>
            </a:r>
            <a:r>
              <a:rPr lang="en-US" sz="1800" dirty="0" err="1"/>
              <a:t>main.js</a:t>
            </a:r>
            <a:r>
              <a:rPr lang="en-US" sz="1800" dirty="0"/>
              <a:t>"&gt;&lt;/script&gt;</a:t>
            </a:r>
          </a:p>
        </p:txBody>
      </p:sp>
      <p:pic>
        <p:nvPicPr>
          <p:cNvPr id="4" name="Picture 3" descr="telerik-next-stick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373" y="1315950"/>
            <a:ext cx="1774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Include </a:t>
            </a:r>
            <a:r>
              <a:rPr lang="en-US" sz="1600" dirty="0" err="1" smtClean="0">
                <a:latin typeface="+mj-lt"/>
              </a:rPr>
              <a:t>require.js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248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4b. Code structure – </a:t>
            </a:r>
            <a:r>
              <a:rPr lang="en-US" dirty="0" err="1" smtClean="0"/>
              <a:t>main.js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7861" y="1338261"/>
            <a:ext cx="7391051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require.config</a:t>
            </a:r>
            <a:r>
              <a:rPr lang="en-US" dirty="0"/>
              <a:t>({</a:t>
            </a:r>
          </a:p>
          <a:p>
            <a:r>
              <a:rPr lang="en-US" dirty="0"/>
              <a:t>  paths: {</a:t>
            </a:r>
          </a:p>
          <a:p>
            <a:r>
              <a:rPr lang="en-US" dirty="0"/>
              <a:t>    'text': '</a:t>
            </a:r>
            <a:r>
              <a:rPr lang="en-US" dirty="0" err="1"/>
              <a:t>bower_components</a:t>
            </a:r>
            <a:r>
              <a:rPr lang="en-US" dirty="0"/>
              <a:t>/</a:t>
            </a:r>
            <a:r>
              <a:rPr lang="en-US" dirty="0" err="1"/>
              <a:t>requirejs</a:t>
            </a:r>
            <a:r>
              <a:rPr lang="en-US" dirty="0"/>
              <a:t>-text/text'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}); </a:t>
            </a:r>
          </a:p>
          <a:p>
            <a:r>
              <a:rPr lang="en-US" dirty="0"/>
              <a:t>define([</a:t>
            </a:r>
          </a:p>
          <a:p>
            <a:r>
              <a:rPr lang="en-US" dirty="0"/>
              <a:t>  'app'</a:t>
            </a:r>
          </a:p>
          <a:p>
            <a:r>
              <a:rPr lang="en-US" dirty="0"/>
              <a:t>], function (app) {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</a:t>
            </a:r>
            <a:r>
              <a:rPr lang="en-US" dirty="0" err="1"/>
              <a:t>app.init</a:t>
            </a:r>
            <a:r>
              <a:rPr lang="en-US" dirty="0"/>
              <a:t>()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</a:t>
            </a:r>
          </a:p>
          <a:p>
            <a:r>
              <a:rPr lang="en-US" dirty="0"/>
              <a:t>  }</a:t>
            </a:r>
          </a:p>
          <a:p>
            <a:endParaRPr lang="en-US" dirty="0"/>
          </a:p>
          <a:p>
            <a:r>
              <a:rPr lang="en-US" dirty="0"/>
              <a:t>});</a:t>
            </a:r>
          </a:p>
        </p:txBody>
      </p:sp>
      <p:pic>
        <p:nvPicPr>
          <p:cNvPr id="4" name="Picture 3" descr="telerik-next-stick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1539" y="974137"/>
            <a:ext cx="1781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Configure </a:t>
            </a:r>
            <a:r>
              <a:rPr lang="en-US" dirty="0" err="1" smtClean="0">
                <a:latin typeface="+mj-lt"/>
              </a:rPr>
              <a:t>require.js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003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4c. Code structure – </a:t>
            </a:r>
            <a:r>
              <a:rPr lang="en-US" dirty="0" err="1" smtClean="0"/>
              <a:t>app.js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0509" y="1173182"/>
            <a:ext cx="73910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define([</a:t>
            </a:r>
          </a:p>
          <a:p>
            <a:r>
              <a:rPr lang="en-US" dirty="0" smtClean="0"/>
              <a:t> </a:t>
            </a:r>
            <a:r>
              <a:rPr lang="en-US" dirty="0"/>
              <a:t> 'views/New/New',</a:t>
            </a:r>
          </a:p>
          <a:p>
            <a:r>
              <a:rPr lang="en-US" dirty="0"/>
              <a:t>  'views/Spin/Spin',</a:t>
            </a:r>
          </a:p>
          <a:p>
            <a:r>
              <a:rPr lang="en-US" dirty="0"/>
              <a:t>  'views/Home/Home',</a:t>
            </a:r>
          </a:p>
          <a:p>
            <a:r>
              <a:rPr lang="en-US" dirty="0"/>
              <a:t>  'views/Scores/Scores',</a:t>
            </a:r>
          </a:p>
          <a:p>
            <a:r>
              <a:rPr lang="en-US" dirty="0"/>
              <a:t>  'views/</a:t>
            </a:r>
            <a:r>
              <a:rPr lang="en-US" dirty="0" err="1"/>
              <a:t>Auth</a:t>
            </a:r>
            <a:r>
              <a:rPr lang="en-US" dirty="0"/>
              <a:t>/</a:t>
            </a:r>
            <a:r>
              <a:rPr lang="en-US" dirty="0" err="1" smtClean="0"/>
              <a:t>Auth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]</a:t>
            </a:r>
            <a:r>
              <a:rPr lang="en-US" dirty="0"/>
              <a:t>, function () </a:t>
            </a:r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app = </a:t>
            </a:r>
            <a:r>
              <a:rPr lang="en-US" dirty="0" err="1"/>
              <a:t>window.app</a:t>
            </a:r>
            <a:r>
              <a:rPr lang="en-US" dirty="0"/>
              <a:t> = </a:t>
            </a:r>
            <a:r>
              <a:rPr lang="en-US" dirty="0" err="1"/>
              <a:t>window.app</a:t>
            </a:r>
            <a:r>
              <a:rPr lang="en-US" dirty="0"/>
              <a:t> || {}</a:t>
            </a:r>
            <a:r>
              <a:rPr lang="en-US" dirty="0" smtClean="0"/>
              <a:t>; 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= function () </a:t>
            </a:r>
            <a:r>
              <a:rPr lang="en-US" dirty="0" smtClean="0"/>
              <a:t>{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app.instance</a:t>
            </a:r>
            <a:r>
              <a:rPr lang="en-US" dirty="0" smtClean="0"/>
              <a:t> </a:t>
            </a:r>
            <a:r>
              <a:rPr lang="en-US" dirty="0"/>
              <a:t>= new </a:t>
            </a:r>
            <a:r>
              <a:rPr lang="en-US" dirty="0" err="1"/>
              <a:t>kendo.mobile.Application</a:t>
            </a:r>
            <a:r>
              <a:rPr lang="en-US" dirty="0" smtClean="0"/>
              <a:t>(</a:t>
            </a:r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document.body</a:t>
            </a:r>
            <a:r>
              <a:rPr lang="en-US" dirty="0"/>
              <a:t>, </a:t>
            </a:r>
          </a:p>
          <a:p>
            <a:r>
              <a:rPr lang="en-US" dirty="0"/>
              <a:t>        { skin: 'flat', loading: "&lt;h1&gt;Please wait...&lt;/h1&gt;" }</a:t>
            </a:r>
          </a:p>
          <a:p>
            <a:r>
              <a:rPr lang="en-US" dirty="0"/>
              <a:t>    );  </a:t>
            </a:r>
          </a:p>
          <a:p>
            <a:r>
              <a:rPr lang="en-US" dirty="0"/>
              <a:t>  }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return {</a:t>
            </a:r>
          </a:p>
          <a:p>
            <a:r>
              <a:rPr lang="en-US" dirty="0"/>
              <a:t>    </a:t>
            </a:r>
            <a:r>
              <a:rPr lang="en-US" dirty="0" err="1"/>
              <a:t>init</a:t>
            </a:r>
            <a:r>
              <a:rPr lang="en-US" dirty="0"/>
              <a:t>: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  }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});</a:t>
            </a:r>
          </a:p>
        </p:txBody>
      </p:sp>
      <p:pic>
        <p:nvPicPr>
          <p:cNvPr id="4" name="Picture 3" descr="telerik-next-stick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1539" y="900151"/>
            <a:ext cx="2240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Define required elements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4331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4d. Code structure – views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4907" y="917142"/>
            <a:ext cx="7391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views included in /views:</a:t>
            </a:r>
            <a:endParaRPr lang="en-US" dirty="0"/>
          </a:p>
        </p:txBody>
      </p:sp>
      <p:pic>
        <p:nvPicPr>
          <p:cNvPr id="6" name="Picture 5" descr="telerik-next-stick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  <p:pic>
        <p:nvPicPr>
          <p:cNvPr id="4" name="Picture 3" descr="k4sbhpi1S6E2gsizdiwzJ8YpAo1j47eBnQWkkJSzmq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21" y="957120"/>
            <a:ext cx="1967600" cy="36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15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Animation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5714" y="899505"/>
            <a:ext cx="8502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Animate.css</a:t>
            </a:r>
            <a:r>
              <a:rPr lang="en-US" dirty="0" smtClean="0"/>
              <a:t> CSS Animations FTW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13" descr="Screenshot 2015-04-13 14.31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56" y="1386051"/>
            <a:ext cx="3981827" cy="2963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1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</a:t>
            </a:r>
            <a:r>
              <a:rPr lang="en-US" dirty="0" err="1" smtClean="0"/>
              <a:t>Quizlet</a:t>
            </a:r>
            <a:r>
              <a:rPr lang="en-US" dirty="0" smtClean="0"/>
              <a:t> integration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8043" y="1059806"/>
            <a:ext cx="8219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 </a:t>
            </a:r>
            <a:r>
              <a:rPr lang="en-US" sz="2000" dirty="0" err="1" smtClean="0"/>
              <a:t>New.js</a:t>
            </a:r>
            <a:r>
              <a:rPr lang="en-US" sz="2000" dirty="0" smtClean="0"/>
              <a:t> (start screen):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set initial quiz id in </a:t>
            </a:r>
            <a:r>
              <a:rPr lang="en-US" sz="2000" dirty="0" err="1" smtClean="0"/>
              <a:t>localStorage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grab content of quiz from </a:t>
            </a:r>
            <a:r>
              <a:rPr lang="en-US" sz="2000" dirty="0" err="1" smtClean="0"/>
              <a:t>Quizlet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parse it into Q/A pairs:</a:t>
            </a:r>
          </a:p>
        </p:txBody>
      </p:sp>
      <p:pic>
        <p:nvPicPr>
          <p:cNvPr id="6" name="Picture 5" descr="Screenshot 2015-04-13 13.09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251" y="2816425"/>
            <a:ext cx="5674625" cy="13853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8131920" y="2963080"/>
            <a:ext cx="811428" cy="30777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Data!!</a:t>
            </a:r>
            <a:endParaRPr lang="en-US" dirty="0"/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7189317" y="3270857"/>
            <a:ext cx="1348317" cy="1418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71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dirty="0" smtClean="0"/>
              <a:t>. Game Loop Time!!!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5714" y="1396869"/>
            <a:ext cx="8502354" cy="292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1800" dirty="0" smtClean="0"/>
              <a:t>Spin wheel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1800" dirty="0" smtClean="0"/>
              <a:t>pick a random number from quiz set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1800" dirty="0" smtClean="0"/>
              <a:t>show that question and 4 possible answers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1800" dirty="0" smtClean="0"/>
              <a:t>handle correct/incorrect. 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1800" dirty="0" smtClean="0"/>
              <a:t>Correct = allow to spin again, Incorrect = show error, stop from continuing.</a:t>
            </a:r>
          </a:p>
          <a:p>
            <a:pPr>
              <a:lnSpc>
                <a:spcPct val="140000"/>
              </a:lnSpc>
            </a:pPr>
            <a:endParaRPr lang="en-US" dirty="0"/>
          </a:p>
          <a:p>
            <a:pPr>
              <a:lnSpc>
                <a:spcPct val="140000"/>
              </a:lnSpc>
            </a:pPr>
            <a:endParaRPr lang="en-US" dirty="0"/>
          </a:p>
          <a:p>
            <a:pPr>
              <a:lnSpc>
                <a:spcPct val="140000"/>
              </a:lnSpc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65060" y="260973"/>
            <a:ext cx="1287701" cy="30777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fun stuff!</a:t>
            </a:r>
            <a:endParaRPr lang="en-US" dirty="0"/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3351551" y="414862"/>
            <a:ext cx="2413509" cy="255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lerik-next-stick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68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 – Spin - Quiz</a:t>
            </a:r>
            <a:endParaRPr lang="en-US" dirty="0"/>
          </a:p>
        </p:txBody>
      </p:sp>
      <p:pic>
        <p:nvPicPr>
          <p:cNvPr id="3" name="Picture 2" descr="Screenshot 2015-04-13 15.45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96" y="1454586"/>
            <a:ext cx="1699070" cy="31132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Picture 3" descr="Screenshot 2015-04-13 15.46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951" y="1455896"/>
            <a:ext cx="1688790" cy="3109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 descr="Screenshot 2015-04-13 15.46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866" y="1454587"/>
            <a:ext cx="1692365" cy="31105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telerik-next-sticky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18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835734" y="2403951"/>
            <a:ext cx="87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Demo!</a:t>
            </a:r>
            <a:endParaRPr lang="en-US" sz="1800" b="1" dirty="0"/>
          </a:p>
        </p:txBody>
      </p:sp>
      <p:pic>
        <p:nvPicPr>
          <p:cNvPr id="3" name="Picture 2" descr="telerik-next-stick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91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 the madness!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1987" y="1622639"/>
            <a:ext cx="7404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your web skills to create a cross-platform hybrid mobile app</a:t>
            </a:r>
            <a:endParaRPr lang="en-US" sz="2000" dirty="0"/>
          </a:p>
        </p:txBody>
      </p:sp>
      <p:pic>
        <p:nvPicPr>
          <p:cNvPr id="6" name="Picture 5" descr="telerik-next-stick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  <p:pic>
        <p:nvPicPr>
          <p:cNvPr id="4" name="Picture 3" descr="Telerik_AppBuilder-white-gree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719" y="2840924"/>
            <a:ext cx="3599024" cy="58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41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shot 2015-04-13 17.45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302" y="1303839"/>
            <a:ext cx="1944808" cy="19911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490" y="290639"/>
            <a:ext cx="1796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8. Add Backend</a:t>
            </a:r>
            <a:endParaRPr lang="en-US" sz="1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12779" y="824476"/>
            <a:ext cx="411349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Add </a:t>
            </a:r>
            <a:r>
              <a:rPr lang="en-US" dirty="0" err="1" smtClean="0"/>
              <a:t>Everlive</a:t>
            </a:r>
            <a:r>
              <a:rPr lang="en-US" dirty="0" smtClean="0"/>
              <a:t> .</a:t>
            </a:r>
            <a:r>
              <a:rPr lang="en-US" dirty="0" err="1" smtClean="0"/>
              <a:t>min.js</a:t>
            </a:r>
            <a:r>
              <a:rPr lang="en-US" dirty="0" smtClean="0"/>
              <a:t> to </a:t>
            </a:r>
            <a:r>
              <a:rPr lang="en-US" dirty="0" err="1" smtClean="0"/>
              <a:t>index.html</a:t>
            </a:r>
            <a:r>
              <a:rPr lang="en-US" dirty="0" smtClean="0"/>
              <a:t>:</a:t>
            </a:r>
          </a:p>
          <a:p>
            <a:r>
              <a:rPr lang="en-US" dirty="0"/>
              <a:t>&lt;script </a:t>
            </a:r>
            <a:r>
              <a:rPr lang="en-US" dirty="0" err="1"/>
              <a:t>src</a:t>
            </a:r>
            <a:r>
              <a:rPr lang="en-US" dirty="0"/>
              <a:t>="</a:t>
            </a:r>
            <a:r>
              <a:rPr lang="en-US" dirty="0" err="1"/>
              <a:t>bower_components</a:t>
            </a:r>
            <a:r>
              <a:rPr lang="en-US" dirty="0"/>
              <a:t>/</a:t>
            </a:r>
            <a:r>
              <a:rPr lang="en-US" dirty="0" err="1"/>
              <a:t>everlive</a:t>
            </a:r>
            <a:r>
              <a:rPr lang="en-US" dirty="0"/>
              <a:t>/min/</a:t>
            </a:r>
            <a:r>
              <a:rPr lang="en-US" dirty="0" err="1"/>
              <a:t>everlive.all.min.js</a:t>
            </a:r>
            <a:r>
              <a:rPr lang="en-US" dirty="0"/>
              <a:t>"&gt;&lt;/script</a:t>
            </a:r>
            <a:r>
              <a:rPr lang="en-US" dirty="0" smtClean="0"/>
              <a:t>&gt;</a:t>
            </a:r>
          </a:p>
          <a:p>
            <a:endParaRPr lang="en-US" dirty="0"/>
          </a:p>
          <a:p>
            <a:r>
              <a:rPr lang="en-US" dirty="0" smtClean="0"/>
              <a:t>2. Add Login routine, show forms if token not set, otherwise show scores saved in backend</a:t>
            </a:r>
          </a:p>
          <a:p>
            <a:endParaRPr lang="en-US" dirty="0"/>
          </a:p>
          <a:p>
            <a:r>
              <a:rPr lang="en-US" dirty="0" smtClean="0"/>
              <a:t>3. In </a:t>
            </a:r>
            <a:r>
              <a:rPr lang="en-US" dirty="0" err="1" smtClean="0"/>
              <a:t>platform.telerik.com</a:t>
            </a:r>
            <a:r>
              <a:rPr lang="en-US" dirty="0" smtClean="0"/>
              <a:t>, create a Backend Services project associated to your current project</a:t>
            </a:r>
          </a:p>
          <a:p>
            <a:endParaRPr lang="en-US" dirty="0"/>
          </a:p>
          <a:p>
            <a:r>
              <a:rPr lang="en-US" dirty="0" smtClean="0"/>
              <a:t>4. Enable Cloud Services and User Management</a:t>
            </a:r>
          </a:p>
          <a:p>
            <a:endParaRPr lang="en-US" dirty="0"/>
          </a:p>
          <a:p>
            <a:r>
              <a:rPr lang="en-US" dirty="0" smtClean="0"/>
              <a:t>5. Grab your </a:t>
            </a:r>
            <a:r>
              <a:rPr lang="en-US" dirty="0" err="1" smtClean="0"/>
              <a:t>Api</a:t>
            </a:r>
            <a:r>
              <a:rPr lang="en-US" dirty="0" smtClean="0"/>
              <a:t> keys and store them locally</a:t>
            </a:r>
          </a:p>
          <a:p>
            <a:endParaRPr lang="en-US" dirty="0"/>
          </a:p>
          <a:p>
            <a:r>
              <a:rPr lang="en-US" dirty="0" smtClean="0"/>
              <a:t>6. Create an account and get a token! Now you’re logged in and can pass data around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Screenshot 2015-04-13 17.36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89" y="2587151"/>
            <a:ext cx="2355326" cy="22649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Screenshot 2015-04-13 17.35.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968" y="123199"/>
            <a:ext cx="2379004" cy="22234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7" name="Curved Connector 6"/>
          <p:cNvCxnSpPr/>
          <p:nvPr/>
        </p:nvCxnSpPr>
        <p:spPr>
          <a:xfrm>
            <a:off x="6928493" y="653895"/>
            <a:ext cx="1175286" cy="881336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10800000" flipV="1">
            <a:off x="6719975" y="3297905"/>
            <a:ext cx="1270066" cy="663372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01139" y="3506394"/>
            <a:ext cx="701380" cy="104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telerik-next-sticky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6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2490" y="290639"/>
            <a:ext cx="396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Login/Registration/Forgot Password</a:t>
            </a:r>
            <a:endParaRPr lang="en-US" sz="1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12779" y="824476"/>
            <a:ext cx="41134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 with email services automatically triggered to handle common user administration tasks (forgot password, welcome registration) in backend – all customizable in backend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Screenshot 2015-04-14 08.35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612" y="1935718"/>
            <a:ext cx="1176855" cy="2146671"/>
          </a:xfrm>
          <a:prstGeom prst="rect">
            <a:avLst/>
          </a:prstGeom>
        </p:spPr>
      </p:pic>
      <p:pic>
        <p:nvPicPr>
          <p:cNvPr id="8" name="Picture 7" descr="Screenshot 2015-04-14 08.35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7" y="1934394"/>
            <a:ext cx="1182670" cy="2144042"/>
          </a:xfrm>
          <a:prstGeom prst="rect">
            <a:avLst/>
          </a:prstGeom>
        </p:spPr>
      </p:pic>
      <p:pic>
        <p:nvPicPr>
          <p:cNvPr id="12" name="Picture 11" descr="Screenshot 2015-04-14 09.05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810" y="85443"/>
            <a:ext cx="4246190" cy="220555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961695" y="416978"/>
            <a:ext cx="2421868" cy="16685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creenshot 2015-04-14 08.36.0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49" y="1941313"/>
            <a:ext cx="1171401" cy="2142717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4390994" y="574066"/>
            <a:ext cx="1013754" cy="15161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elerik-next-sticky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4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2490" y="290639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9. Add Scorekeeping capability</a:t>
            </a:r>
            <a:endParaRPr lang="en-US" sz="1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12779" y="824476"/>
            <a:ext cx="4673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Save accuracy scores to backend when user clicks ‘done’</a:t>
            </a:r>
            <a:endParaRPr lang="en-US" dirty="0"/>
          </a:p>
        </p:txBody>
      </p:sp>
      <p:pic>
        <p:nvPicPr>
          <p:cNvPr id="5" name="Picture 4" descr="Screenshot 2015-04-14 09.27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06" y="1205178"/>
            <a:ext cx="2179520" cy="30197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TextBox 13"/>
          <p:cNvSpPr txBox="1"/>
          <p:nvPr/>
        </p:nvSpPr>
        <p:spPr>
          <a:xfrm>
            <a:off x="3178707" y="1270812"/>
            <a:ext cx="3133639" cy="73866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Create a </a:t>
            </a:r>
            <a:r>
              <a:rPr lang="en-US" dirty="0" err="1" smtClean="0"/>
              <a:t>datatype</a:t>
            </a:r>
            <a:r>
              <a:rPr lang="en-US" dirty="0" smtClean="0"/>
              <a:t> in the backend called ‘Scores’ with a field called ‘Score’ to store the data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4" idx="1"/>
          </p:cNvCxnSpPr>
          <p:nvPr/>
        </p:nvCxnSpPr>
        <p:spPr>
          <a:xfrm flipH="1">
            <a:off x="2381505" y="1640144"/>
            <a:ext cx="797202" cy="117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6696" y="2118473"/>
            <a:ext cx="3231992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/>
              <a:t>var</a:t>
            </a:r>
            <a:r>
              <a:rPr lang="en-US" sz="1200" dirty="0"/>
              <a:t> Scores = new </a:t>
            </a:r>
            <a:r>
              <a:rPr lang="en-US" sz="1200" dirty="0" err="1"/>
              <a:t>kendo.data.DataSource</a:t>
            </a:r>
            <a:r>
              <a:rPr lang="en-US" sz="1200" dirty="0"/>
              <a:t>({</a:t>
            </a:r>
          </a:p>
          <a:p>
            <a:r>
              <a:rPr lang="en-US" sz="1200" dirty="0"/>
              <a:t>    type: "</a:t>
            </a:r>
            <a:r>
              <a:rPr lang="en-US" sz="1200" dirty="0" err="1"/>
              <a:t>everlive</a:t>
            </a:r>
            <a:r>
              <a:rPr lang="en-US" sz="1200" dirty="0"/>
              <a:t>",</a:t>
            </a:r>
          </a:p>
          <a:p>
            <a:r>
              <a:rPr lang="en-US" sz="1200" dirty="0"/>
              <a:t>    transport: {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typeName</a:t>
            </a:r>
            <a:r>
              <a:rPr lang="en-US" sz="1200" dirty="0"/>
              <a:t>: "Scores"</a:t>
            </a:r>
          </a:p>
          <a:p>
            <a:r>
              <a:rPr lang="en-US" sz="1200" dirty="0"/>
              <a:t>    }</a:t>
            </a:r>
          </a:p>
          <a:p>
            <a:r>
              <a:rPr lang="en-US" sz="1200" dirty="0"/>
              <a:t>  });</a:t>
            </a:r>
          </a:p>
          <a:p>
            <a:endParaRPr lang="en-US" sz="1200" dirty="0"/>
          </a:p>
          <a:p>
            <a:r>
              <a:rPr lang="en-US" sz="1200" dirty="0"/>
              <a:t>  </a:t>
            </a:r>
            <a:r>
              <a:rPr lang="en-US" sz="1200" dirty="0" err="1"/>
              <a:t>var</a:t>
            </a:r>
            <a:r>
              <a:rPr lang="en-US" sz="1200" dirty="0"/>
              <a:t> </a:t>
            </a:r>
            <a:r>
              <a:rPr lang="en-US" sz="1200" dirty="0" err="1"/>
              <a:t>apiKey</a:t>
            </a:r>
            <a:r>
              <a:rPr lang="en-US" sz="1200" dirty="0"/>
              <a:t> = </a:t>
            </a:r>
            <a:r>
              <a:rPr lang="en-US" sz="1200" dirty="0" err="1"/>
              <a:t>localStorage.getItem</a:t>
            </a:r>
            <a:r>
              <a:rPr lang="en-US" sz="1200" dirty="0"/>
              <a:t>("</a:t>
            </a:r>
            <a:r>
              <a:rPr lang="en-US" sz="1200" dirty="0" err="1"/>
              <a:t>apiKey</a:t>
            </a:r>
            <a:r>
              <a:rPr lang="en-US" sz="1200" dirty="0"/>
              <a:t>");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var</a:t>
            </a:r>
            <a:r>
              <a:rPr lang="en-US" sz="1200" dirty="0"/>
              <a:t> token = </a:t>
            </a:r>
            <a:r>
              <a:rPr lang="en-US" sz="1200" dirty="0" err="1"/>
              <a:t>localStorage.getItem</a:t>
            </a:r>
            <a:r>
              <a:rPr lang="en-US" sz="1200" dirty="0"/>
              <a:t>("token");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var</a:t>
            </a:r>
            <a:r>
              <a:rPr lang="en-US" sz="1200" dirty="0"/>
              <a:t> el = new </a:t>
            </a:r>
            <a:r>
              <a:rPr lang="en-US" sz="1200" dirty="0" err="1"/>
              <a:t>Everlive</a:t>
            </a:r>
            <a:r>
              <a:rPr lang="en-US" sz="1200" dirty="0"/>
              <a:t>({</a:t>
            </a:r>
          </a:p>
          <a:p>
            <a:r>
              <a:rPr lang="en-US" sz="1200" dirty="0"/>
              <a:t>      </a:t>
            </a:r>
            <a:r>
              <a:rPr lang="en-US" sz="1200" dirty="0" err="1"/>
              <a:t>apiKey</a:t>
            </a:r>
            <a:r>
              <a:rPr lang="en-US" sz="1200" dirty="0"/>
              <a:t>: </a:t>
            </a:r>
            <a:r>
              <a:rPr lang="en-US" sz="1200" dirty="0" err="1"/>
              <a:t>apiKey</a:t>
            </a:r>
            <a:r>
              <a:rPr lang="en-US" sz="1200" dirty="0"/>
              <a:t>,</a:t>
            </a:r>
          </a:p>
          <a:p>
            <a:r>
              <a:rPr lang="en-US" sz="1200" dirty="0"/>
              <a:t>      </a:t>
            </a:r>
            <a:r>
              <a:rPr lang="en-US" sz="1200" dirty="0" err="1"/>
              <a:t>url</a:t>
            </a:r>
            <a:r>
              <a:rPr lang="en-US" sz="1200" dirty="0"/>
              <a:t>: '//</a:t>
            </a:r>
            <a:r>
              <a:rPr lang="en-US" sz="1200" dirty="0" err="1"/>
              <a:t>api.everlive.com</a:t>
            </a:r>
            <a:r>
              <a:rPr lang="en-US" sz="1200" dirty="0"/>
              <a:t>/v1/',</a:t>
            </a:r>
          </a:p>
          <a:p>
            <a:r>
              <a:rPr lang="en-US" sz="1200" dirty="0"/>
              <a:t>      scheme: 'https',</a:t>
            </a:r>
          </a:p>
          <a:p>
            <a:r>
              <a:rPr lang="en-US" sz="1200" dirty="0"/>
              <a:t>      token: token</a:t>
            </a:r>
          </a:p>
          <a:p>
            <a:r>
              <a:rPr lang="en-US" sz="1200" dirty="0"/>
              <a:t>  });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00069" y="2473149"/>
            <a:ext cx="1415241" cy="73866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Prep your code to pass the data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9" idx="1"/>
          </p:cNvCxnSpPr>
          <p:nvPr/>
        </p:nvCxnSpPr>
        <p:spPr>
          <a:xfrm flipH="1">
            <a:off x="6495874" y="2842481"/>
            <a:ext cx="1004195" cy="154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81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2490" y="290639"/>
            <a:ext cx="228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Start posting scores!</a:t>
            </a:r>
            <a:endParaRPr lang="en-US" sz="1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36730" y="803750"/>
            <a:ext cx="6177311" cy="3231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FFFF"/>
                </a:solidFill>
              </a:rPr>
              <a:t>sendScore:function</a:t>
            </a:r>
            <a:r>
              <a:rPr lang="en-US" sz="1200" dirty="0">
                <a:solidFill>
                  <a:srgbClr val="FFFFFF"/>
                </a:solidFill>
              </a:rPr>
              <a:t>(e){</a:t>
            </a:r>
          </a:p>
          <a:p>
            <a:r>
              <a:rPr lang="en-US" sz="1200" dirty="0">
                <a:solidFill>
                  <a:srgbClr val="FFFFFF"/>
                </a:solidFill>
              </a:rPr>
              <a:t>      </a:t>
            </a:r>
            <a:r>
              <a:rPr lang="en-US" sz="1200" dirty="0" err="1">
                <a:solidFill>
                  <a:srgbClr val="FFFFFF"/>
                </a:solidFill>
              </a:rPr>
              <a:t>var</a:t>
            </a:r>
            <a:r>
              <a:rPr lang="en-US" sz="1200" dirty="0">
                <a:solidFill>
                  <a:srgbClr val="FFFFFF"/>
                </a:solidFill>
              </a:rPr>
              <a:t> score = </a:t>
            </a:r>
            <a:r>
              <a:rPr lang="en-US" sz="1200" dirty="0" err="1">
                <a:solidFill>
                  <a:srgbClr val="FFFFFF"/>
                </a:solidFill>
              </a:rPr>
              <a:t>localStorage.getItem</a:t>
            </a:r>
            <a:r>
              <a:rPr lang="en-US" sz="1200" dirty="0">
                <a:solidFill>
                  <a:srgbClr val="FFFFFF"/>
                </a:solidFill>
              </a:rPr>
              <a:t>("</a:t>
            </a:r>
            <a:r>
              <a:rPr lang="en-US" sz="1200" dirty="0" err="1">
                <a:solidFill>
                  <a:srgbClr val="FFFFFF"/>
                </a:solidFill>
              </a:rPr>
              <a:t>numCorrect</a:t>
            </a:r>
            <a:r>
              <a:rPr lang="en-US" sz="1200" dirty="0">
                <a:solidFill>
                  <a:srgbClr val="FFFFFF"/>
                </a:solidFill>
              </a:rPr>
              <a:t>")/</a:t>
            </a:r>
            <a:r>
              <a:rPr lang="en-US" sz="1200" dirty="0" err="1">
                <a:solidFill>
                  <a:srgbClr val="FFFFFF"/>
                </a:solidFill>
              </a:rPr>
              <a:t>localStorage.getItem</a:t>
            </a:r>
            <a:r>
              <a:rPr lang="en-US" sz="1200" dirty="0">
                <a:solidFill>
                  <a:srgbClr val="FFFFFF"/>
                </a:solidFill>
              </a:rPr>
              <a:t>("</a:t>
            </a:r>
            <a:r>
              <a:rPr lang="en-US" sz="1200" dirty="0" err="1">
                <a:solidFill>
                  <a:srgbClr val="FFFFFF"/>
                </a:solidFill>
              </a:rPr>
              <a:t>numAttempts</a:t>
            </a:r>
            <a:r>
              <a:rPr lang="en-US" sz="1200" dirty="0">
                <a:solidFill>
                  <a:srgbClr val="FFFFFF"/>
                </a:solidFill>
              </a:rPr>
              <a:t>")</a:t>
            </a:r>
          </a:p>
          <a:p>
            <a:r>
              <a:rPr lang="en-US" sz="1200" dirty="0">
                <a:solidFill>
                  <a:srgbClr val="FFFFFF"/>
                </a:solidFill>
              </a:rPr>
              <a:t>      //send to backend</a:t>
            </a:r>
          </a:p>
          <a:p>
            <a:r>
              <a:rPr lang="en-US" sz="1200" dirty="0">
                <a:solidFill>
                  <a:srgbClr val="FFFFFF"/>
                </a:solidFill>
              </a:rPr>
              <a:t>      </a:t>
            </a:r>
            <a:r>
              <a:rPr lang="en-US" sz="1200" dirty="0" err="1">
                <a:solidFill>
                  <a:srgbClr val="FFFFFF"/>
                </a:solidFill>
              </a:rPr>
              <a:t>var</a:t>
            </a:r>
            <a:r>
              <a:rPr lang="en-US" sz="1200" dirty="0">
                <a:solidFill>
                  <a:srgbClr val="FFFFFF"/>
                </a:solidFill>
              </a:rPr>
              <a:t> data = </a:t>
            </a:r>
            <a:r>
              <a:rPr lang="en-US" sz="1200" dirty="0" err="1">
                <a:solidFill>
                  <a:srgbClr val="FFFFFF"/>
                </a:solidFill>
              </a:rPr>
              <a:t>el.data</a:t>
            </a:r>
            <a:r>
              <a:rPr lang="en-US" sz="1200" dirty="0">
                <a:solidFill>
                  <a:srgbClr val="FFFFFF"/>
                </a:solidFill>
              </a:rPr>
              <a:t>('Scores');</a:t>
            </a:r>
          </a:p>
          <a:p>
            <a:endParaRPr lang="en-US" sz="1200" dirty="0">
              <a:solidFill>
                <a:srgbClr val="FFFFFF"/>
              </a:solidFill>
            </a:endParaRPr>
          </a:p>
          <a:p>
            <a:r>
              <a:rPr lang="en-US" sz="1200" dirty="0">
                <a:solidFill>
                  <a:srgbClr val="FFFFFF"/>
                </a:solidFill>
              </a:rPr>
              <a:t>        </a:t>
            </a:r>
            <a:r>
              <a:rPr lang="en-US" sz="1200" dirty="0" err="1">
                <a:solidFill>
                  <a:srgbClr val="FFFFFF"/>
                </a:solidFill>
              </a:rPr>
              <a:t>data.get</a:t>
            </a:r>
            <a:r>
              <a:rPr lang="en-US" sz="1200" dirty="0">
                <a:solidFill>
                  <a:srgbClr val="FFFFFF"/>
                </a:solidFill>
              </a:rPr>
              <a:t>()</a:t>
            </a:r>
          </a:p>
          <a:p>
            <a:r>
              <a:rPr lang="en-US" sz="1200" dirty="0">
                <a:solidFill>
                  <a:srgbClr val="FFFFFF"/>
                </a:solidFill>
              </a:rPr>
              <a:t>          .then(function(data)</a:t>
            </a:r>
            <a:r>
              <a:rPr lang="en-US" sz="1200" dirty="0" smtClean="0">
                <a:solidFill>
                  <a:srgbClr val="FFFFFF"/>
                </a:solidFill>
              </a:rPr>
              <a:t>{          </a:t>
            </a:r>
            <a:endParaRPr lang="en-US" sz="1200" dirty="0">
              <a:solidFill>
                <a:srgbClr val="FFFFFF"/>
              </a:solidFill>
            </a:endParaRPr>
          </a:p>
          <a:p>
            <a:r>
              <a:rPr lang="en-US" sz="1200" dirty="0">
                <a:solidFill>
                  <a:srgbClr val="FFFFFF"/>
                </a:solidFill>
              </a:rPr>
              <a:t>                </a:t>
            </a:r>
            <a:r>
              <a:rPr lang="en-US" sz="1200" dirty="0" err="1">
                <a:solidFill>
                  <a:srgbClr val="FFFFFF"/>
                </a:solidFill>
              </a:rPr>
              <a:t>var</a:t>
            </a:r>
            <a:r>
              <a:rPr lang="en-US" sz="1200" dirty="0">
                <a:solidFill>
                  <a:srgbClr val="FFFFFF"/>
                </a:solidFill>
              </a:rPr>
              <a:t> data = </a:t>
            </a:r>
            <a:r>
              <a:rPr lang="en-US" sz="1200" dirty="0" err="1">
                <a:solidFill>
                  <a:srgbClr val="FFFFFF"/>
                </a:solidFill>
              </a:rPr>
              <a:t>el.data</a:t>
            </a:r>
            <a:r>
              <a:rPr lang="en-US" sz="1200" dirty="0">
                <a:solidFill>
                  <a:srgbClr val="FFFFFF"/>
                </a:solidFill>
              </a:rPr>
              <a:t>('Scores');</a:t>
            </a:r>
          </a:p>
          <a:p>
            <a:r>
              <a:rPr lang="en-US" sz="1200" dirty="0">
                <a:solidFill>
                  <a:srgbClr val="FFFFFF"/>
                </a:solidFill>
              </a:rPr>
              <a:t>                  </a:t>
            </a:r>
            <a:r>
              <a:rPr lang="en-US" sz="1200" dirty="0" err="1">
                <a:solidFill>
                  <a:srgbClr val="FFFFFF"/>
                </a:solidFill>
              </a:rPr>
              <a:t>data.create</a:t>
            </a:r>
            <a:r>
              <a:rPr lang="en-US" sz="1200" dirty="0">
                <a:solidFill>
                  <a:srgbClr val="FFFFFF"/>
                </a:solidFill>
              </a:rPr>
              <a:t>({ 'Score': score},</a:t>
            </a:r>
          </a:p>
          <a:p>
            <a:r>
              <a:rPr lang="en-US" sz="1200" dirty="0">
                <a:solidFill>
                  <a:srgbClr val="FFFFFF"/>
                </a:solidFill>
              </a:rPr>
              <a:t>                function(data){</a:t>
            </a:r>
          </a:p>
          <a:p>
            <a:r>
              <a:rPr lang="en-US" sz="1200" dirty="0">
                <a:solidFill>
                  <a:srgbClr val="FFFFFF"/>
                </a:solidFill>
              </a:rPr>
              <a:t>                alert("Score saved!")</a:t>
            </a:r>
          </a:p>
          <a:p>
            <a:r>
              <a:rPr lang="en-US" sz="1200" dirty="0">
                <a:solidFill>
                  <a:srgbClr val="FFFFFF"/>
                </a:solidFill>
              </a:rPr>
              <a:t>                    },</a:t>
            </a:r>
          </a:p>
          <a:p>
            <a:r>
              <a:rPr lang="en-US" sz="1200" dirty="0">
                <a:solidFill>
                  <a:srgbClr val="FFFFFF"/>
                </a:solidFill>
              </a:rPr>
              <a:t>                function(error){</a:t>
            </a:r>
          </a:p>
          <a:p>
            <a:r>
              <a:rPr lang="en-US" sz="1200" dirty="0">
                <a:solidFill>
                  <a:srgbClr val="FFFFFF"/>
                </a:solidFill>
              </a:rPr>
              <a:t>                    alert(</a:t>
            </a:r>
            <a:r>
              <a:rPr lang="en-US" sz="1200" dirty="0" err="1">
                <a:solidFill>
                  <a:srgbClr val="FFFFFF"/>
                </a:solidFill>
              </a:rPr>
              <a:t>JSON.stringify</a:t>
            </a:r>
            <a:r>
              <a:rPr lang="en-US" sz="1200" dirty="0">
                <a:solidFill>
                  <a:srgbClr val="FFFFFF"/>
                </a:solidFill>
              </a:rPr>
              <a:t>(error));</a:t>
            </a:r>
          </a:p>
          <a:p>
            <a:r>
              <a:rPr lang="en-US" sz="1200" dirty="0">
                <a:solidFill>
                  <a:srgbClr val="FFFFFF"/>
                </a:solidFill>
              </a:rPr>
              <a:t>                })</a:t>
            </a:r>
            <a:r>
              <a:rPr lang="en-US" sz="1200" dirty="0" smtClean="0">
                <a:solidFill>
                  <a:srgbClr val="FFFFFF"/>
                </a:solidFill>
              </a:rPr>
              <a:t>;            </a:t>
            </a:r>
            <a:endParaRPr lang="en-US" sz="1200" dirty="0">
              <a:solidFill>
                <a:srgbClr val="FFFFFF"/>
              </a:solidFill>
            </a:endParaRPr>
          </a:p>
          <a:p>
            <a:r>
              <a:rPr lang="en-US" sz="1200" dirty="0">
                <a:solidFill>
                  <a:srgbClr val="FFFFFF"/>
                </a:solidFill>
              </a:rPr>
              <a:t>        })</a:t>
            </a:r>
            <a:r>
              <a:rPr lang="en-US" sz="1200" dirty="0" smtClean="0">
                <a:solidFill>
                  <a:srgbClr val="FFFFFF"/>
                </a:solidFill>
              </a:rPr>
              <a:t>;</a:t>
            </a:r>
            <a:endParaRPr lang="en-US" sz="1200" dirty="0">
              <a:solidFill>
                <a:srgbClr val="FFFFFF"/>
              </a:solidFill>
            </a:endParaRPr>
          </a:p>
          <a:p>
            <a:r>
              <a:rPr lang="en-US" sz="1200" dirty="0">
                <a:solidFill>
                  <a:srgbClr val="FFFFFF"/>
                </a:solidFill>
              </a:rPr>
              <a:t>    } </a:t>
            </a:r>
          </a:p>
        </p:txBody>
      </p:sp>
      <p:pic>
        <p:nvPicPr>
          <p:cNvPr id="3" name="Picture 2" descr="Screenshot 2015-04-14 09.50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65" y="1516070"/>
            <a:ext cx="3820329" cy="8895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TextBox 10"/>
          <p:cNvSpPr txBox="1"/>
          <p:nvPr/>
        </p:nvSpPr>
        <p:spPr>
          <a:xfrm>
            <a:off x="7024511" y="3010227"/>
            <a:ext cx="1415241" cy="30777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It’s my score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V="1">
            <a:off x="7732132" y="2208501"/>
            <a:ext cx="251960" cy="801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12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2490" y="290639"/>
            <a:ext cx="218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Display your scores</a:t>
            </a:r>
            <a:endParaRPr lang="en-US" sz="1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69257" y="755266"/>
            <a:ext cx="496818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var</a:t>
            </a:r>
            <a:r>
              <a:rPr lang="en-US" dirty="0"/>
              <a:t> data = </a:t>
            </a:r>
            <a:r>
              <a:rPr lang="en-US" dirty="0" err="1"/>
              <a:t>el.data</a:t>
            </a:r>
            <a:r>
              <a:rPr lang="en-US" dirty="0"/>
              <a:t>('Scores');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data.get</a:t>
            </a:r>
            <a:r>
              <a:rPr lang="en-US" dirty="0"/>
              <a:t>()</a:t>
            </a:r>
          </a:p>
          <a:p>
            <a:r>
              <a:rPr lang="en-US" dirty="0"/>
              <a:t>          .then(function(data){</a:t>
            </a:r>
          </a:p>
          <a:p>
            <a:endParaRPr lang="en-US" dirty="0"/>
          </a:p>
          <a:p>
            <a:r>
              <a:rPr lang="en-US" dirty="0"/>
              <a:t>            $("#score-list").</a:t>
            </a:r>
            <a:r>
              <a:rPr lang="en-US" dirty="0" err="1"/>
              <a:t>kendoListView</a:t>
            </a:r>
            <a:r>
              <a:rPr lang="en-US" dirty="0"/>
              <a:t>({</a:t>
            </a:r>
          </a:p>
          <a:p>
            <a:r>
              <a:rPr lang="en-US" dirty="0"/>
              <a:t>                </a:t>
            </a:r>
            <a:r>
              <a:rPr lang="en-US" dirty="0" err="1"/>
              <a:t>dataSource</a:t>
            </a:r>
            <a:r>
              <a:rPr lang="en-US" dirty="0"/>
              <a:t>: Scores,</a:t>
            </a:r>
          </a:p>
          <a:p>
            <a:r>
              <a:rPr lang="en-US" dirty="0"/>
              <a:t>                template: </a:t>
            </a:r>
            <a:r>
              <a:rPr lang="en-US" dirty="0" err="1"/>
              <a:t>kendo.template</a:t>
            </a:r>
            <a:r>
              <a:rPr lang="en-US" dirty="0"/>
              <a:t>($("#score</a:t>
            </a:r>
            <a:r>
              <a:rPr lang="en-US" dirty="0" smtClean="0"/>
              <a:t>-		    template</a:t>
            </a:r>
            <a:r>
              <a:rPr lang="en-US" dirty="0"/>
              <a:t>").html())</a:t>
            </a:r>
            <a:r>
              <a:rPr lang="en-US" dirty="0" smtClean="0"/>
              <a:t>,               </a:t>
            </a:r>
            <a:endParaRPr lang="en-US" dirty="0"/>
          </a:p>
          <a:p>
            <a:r>
              <a:rPr lang="en-US" dirty="0"/>
              <a:t>            })</a:t>
            </a:r>
            <a:r>
              <a:rPr lang="en-US" dirty="0" smtClean="0"/>
              <a:t>;     </a:t>
            </a:r>
            <a:endParaRPr lang="en-US" dirty="0"/>
          </a:p>
          <a:p>
            <a:r>
              <a:rPr lang="en-US" dirty="0"/>
              <a:t>        });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24511" y="3010227"/>
            <a:ext cx="1415241" cy="30777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Grab the scores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0" idx="0"/>
          </p:cNvCxnSpPr>
          <p:nvPr/>
        </p:nvCxnSpPr>
        <p:spPr>
          <a:xfrm flipH="1" flipV="1">
            <a:off x="3737326" y="2097961"/>
            <a:ext cx="3994806" cy="9122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lerik-next-stick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26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2490" y="290639"/>
            <a:ext cx="218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Display your scores</a:t>
            </a:r>
            <a:endParaRPr lang="en-US" sz="1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69257" y="755266"/>
            <a:ext cx="4968182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 id="score-list" data-style="inset" data-role="</a:t>
            </a:r>
            <a:r>
              <a:rPr lang="en-US" dirty="0" err="1"/>
              <a:t>listview</a:t>
            </a:r>
            <a:r>
              <a:rPr lang="en-US" dirty="0"/>
              <a:t>" data-template="score-template"&gt;&lt;/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  <a:p>
            <a:r>
              <a:rPr lang="en-US" dirty="0"/>
              <a:t>        </a:t>
            </a:r>
          </a:p>
          <a:p>
            <a:r>
              <a:rPr lang="en-US" dirty="0"/>
              <a:t>    &lt;script id="score-template" type="text/x-kendo-template"&gt;    </a:t>
            </a:r>
          </a:p>
          <a:p>
            <a:r>
              <a:rPr lang="en-US" dirty="0"/>
              <a:t>        &lt;li&gt;</a:t>
            </a:r>
          </a:p>
          <a:p>
            <a:r>
              <a:rPr lang="en-US" dirty="0"/>
              <a:t>        &lt;div style="padding:5px"&gt;</a:t>
            </a:r>
          </a:p>
          <a:p>
            <a:r>
              <a:rPr lang="en-US" dirty="0"/>
              <a:t>        </a:t>
            </a:r>
            <a:r>
              <a:rPr lang="en-US" dirty="0" smtClean="0"/>
              <a:t>	#</a:t>
            </a:r>
            <a:r>
              <a:rPr lang="en-US" dirty="0"/>
              <a:t>: </a:t>
            </a:r>
            <a:r>
              <a:rPr lang="en-US" dirty="0" err="1"/>
              <a:t>kendo.toString</a:t>
            </a:r>
            <a:r>
              <a:rPr lang="en-US" dirty="0"/>
              <a:t>(new Date(</a:t>
            </a:r>
            <a:r>
              <a:rPr lang="en-US" dirty="0" err="1"/>
              <a:t>CreatedAt</a:t>
            </a:r>
            <a:r>
              <a:rPr lang="en-US" dirty="0"/>
              <a:t>),'g')#</a:t>
            </a:r>
          </a:p>
          <a:p>
            <a:r>
              <a:rPr lang="en-US" dirty="0"/>
              <a:t>        </a:t>
            </a:r>
            <a:r>
              <a:rPr lang="en-US" dirty="0" smtClean="0"/>
              <a:t>	# </a:t>
            </a:r>
            <a:r>
              <a:rPr lang="en-US" dirty="0"/>
              <a:t>if (</a:t>
            </a:r>
            <a:r>
              <a:rPr lang="en-US" dirty="0" err="1"/>
              <a:t>typeof</a:t>
            </a:r>
            <a:r>
              <a:rPr lang="en-US" dirty="0"/>
              <a:t>(Score) !== 'undefined') { #</a:t>
            </a:r>
          </a:p>
          <a:p>
            <a:r>
              <a:rPr lang="en-US" dirty="0"/>
              <a:t>        </a:t>
            </a:r>
            <a:r>
              <a:rPr lang="en-US" dirty="0" smtClean="0"/>
              <a:t>	Score </a:t>
            </a:r>
            <a:r>
              <a:rPr lang="en-US" dirty="0"/>
              <a:t>- #: Score*100 #%</a:t>
            </a:r>
          </a:p>
          <a:p>
            <a:r>
              <a:rPr lang="en-US" dirty="0"/>
              <a:t>       </a:t>
            </a:r>
            <a:r>
              <a:rPr lang="en-US" dirty="0" smtClean="0"/>
              <a:t>	 </a:t>
            </a:r>
            <a:r>
              <a:rPr lang="en-US" dirty="0"/>
              <a:t># } #</a:t>
            </a:r>
          </a:p>
          <a:p>
            <a:r>
              <a:rPr lang="en-US" dirty="0"/>
              <a:t>        &lt;/div&gt;       </a:t>
            </a:r>
          </a:p>
          <a:p>
            <a:r>
              <a:rPr lang="en-US" dirty="0"/>
              <a:t>        &lt;/li&gt;    </a:t>
            </a:r>
          </a:p>
          <a:p>
            <a:r>
              <a:rPr lang="en-US" dirty="0"/>
              <a:t>    &lt;/script&gt;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57049" y="3010227"/>
            <a:ext cx="3060356" cy="5232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Show them on the frontend in a Kendo template</a:t>
            </a:r>
            <a:endParaRPr lang="en-US" dirty="0"/>
          </a:p>
        </p:txBody>
      </p:sp>
      <p:cxnSp>
        <p:nvCxnSpPr>
          <p:cNvPr id="5" name="Straight Arrow Connector 4"/>
          <p:cNvCxnSpPr>
            <a:stCxn id="4" idx="0"/>
          </p:cNvCxnSpPr>
          <p:nvPr/>
        </p:nvCxnSpPr>
        <p:spPr>
          <a:xfrm flipH="1" flipV="1">
            <a:off x="3994689" y="2668607"/>
            <a:ext cx="3292538" cy="3416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lerik-next-stick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2490" y="255111"/>
            <a:ext cx="77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Voil</a:t>
            </a:r>
            <a:r>
              <a:rPr lang="en-US" sz="1800" b="1" dirty="0"/>
              <a:t>a</a:t>
            </a:r>
            <a:r>
              <a:rPr lang="en-US" sz="1800" b="1" dirty="0" smtClean="0"/>
              <a:t>!</a:t>
            </a:r>
            <a:endParaRPr lang="en-US" sz="1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13740" y="1147508"/>
            <a:ext cx="3060356" cy="73866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This content type is </a:t>
            </a:r>
            <a:r>
              <a:rPr lang="en-US" b="1" dirty="0" smtClean="0"/>
              <a:t>public</a:t>
            </a:r>
            <a:r>
              <a:rPr lang="en-US" dirty="0" smtClean="0"/>
              <a:t>, so you see everyone’s scores. You can change this by setting it to </a:t>
            </a:r>
            <a:r>
              <a:rPr lang="en-US" b="1" dirty="0" smtClean="0"/>
              <a:t>private</a:t>
            </a:r>
            <a:endParaRPr lang="en-US" b="1" dirty="0"/>
          </a:p>
        </p:txBody>
      </p:sp>
      <p:pic>
        <p:nvPicPr>
          <p:cNvPr id="3" name="Picture 2" descr="Screenshot 2015-04-14 09.52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76" y="465375"/>
            <a:ext cx="1934740" cy="14927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5" name="Straight Arrow Connector 4"/>
          <p:cNvCxnSpPr>
            <a:stCxn id="4" idx="1"/>
          </p:cNvCxnSpPr>
          <p:nvPr/>
        </p:nvCxnSpPr>
        <p:spPr>
          <a:xfrm flipH="1" flipV="1">
            <a:off x="4493249" y="1188075"/>
            <a:ext cx="1220491" cy="3287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shot 2015-04-14 10.36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20" y="660158"/>
            <a:ext cx="2188121" cy="3983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Picture 11" descr="Screenshot 2015-04-14 10.39.2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535" y="2567903"/>
            <a:ext cx="4117984" cy="2327338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4" idx="2"/>
          </p:cNvCxnSpPr>
          <p:nvPr/>
        </p:nvCxnSpPr>
        <p:spPr>
          <a:xfrm flipH="1">
            <a:off x="4344851" y="1886172"/>
            <a:ext cx="2899067" cy="11316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lerik-next-sticky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6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2490" y="290639"/>
            <a:ext cx="359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10. One more thing! Add a Plugin</a:t>
            </a:r>
            <a:endParaRPr lang="en-US" sz="1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825374" y="4710973"/>
            <a:ext cx="2249110" cy="30777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 sample </a:t>
            </a:r>
            <a:r>
              <a:rPr lang="en-US" dirty="0" err="1" smtClean="0"/>
              <a:t>AdMob</a:t>
            </a:r>
            <a:r>
              <a:rPr lang="en-US" dirty="0" smtClean="0"/>
              <a:t> ad setup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46608" y="726032"/>
            <a:ext cx="426270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add an </a:t>
            </a:r>
            <a:r>
              <a:rPr lang="en-US" dirty="0" err="1" smtClean="0"/>
              <a:t>AdMob</a:t>
            </a:r>
            <a:r>
              <a:rPr lang="en-US" dirty="0" smtClean="0"/>
              <a:t> ad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Set up an ad in </a:t>
            </a:r>
            <a:r>
              <a:rPr lang="en-US" dirty="0" err="1" smtClean="0"/>
              <a:t>AdMob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Add the </a:t>
            </a:r>
            <a:r>
              <a:rPr lang="en-US" dirty="0" err="1" smtClean="0"/>
              <a:t>AdMob</a:t>
            </a:r>
            <a:r>
              <a:rPr lang="en-US" dirty="0" smtClean="0"/>
              <a:t> Plugin from </a:t>
            </a:r>
            <a:r>
              <a:rPr lang="en-US" dirty="0" err="1" smtClean="0"/>
              <a:t>plugins.telerik.com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Add the ad to your view</a:t>
            </a:r>
            <a:endParaRPr lang="en-US" dirty="0"/>
          </a:p>
        </p:txBody>
      </p:sp>
      <p:pic>
        <p:nvPicPr>
          <p:cNvPr id="9" name="Picture 8" descr="Screenshot 2015-04-14 11.10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55" y="2030826"/>
            <a:ext cx="3304176" cy="25846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5" name="Straight Arrow Connector 4"/>
          <p:cNvCxnSpPr>
            <a:stCxn id="4" idx="0"/>
          </p:cNvCxnSpPr>
          <p:nvPr/>
        </p:nvCxnSpPr>
        <p:spPr>
          <a:xfrm flipH="1" flipV="1">
            <a:off x="2623963" y="4050465"/>
            <a:ext cx="1325966" cy="660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Screenshot 2015-04-14 11.13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56" y="305891"/>
            <a:ext cx="3082166" cy="31144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9" name="Picture 18" descr="images.duckduckgo-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818" y="2801008"/>
            <a:ext cx="1785283" cy="176065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20940739">
            <a:off x="5605988" y="3485412"/>
            <a:ext cx="939927" cy="307777"/>
          </a:xfrm>
          <a:prstGeom prst="rect">
            <a:avLst/>
          </a:prstGeom>
          <a:solidFill>
            <a:srgbClr val="FFFF00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Plugins!!!</a:t>
            </a:r>
            <a:endParaRPr lang="en-US" dirty="0"/>
          </a:p>
        </p:txBody>
      </p:sp>
      <p:pic>
        <p:nvPicPr>
          <p:cNvPr id="10" name="Picture 9" descr="telerik-next-sticky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41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2490" y="290639"/>
            <a:ext cx="204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Add plugin via CLI</a:t>
            </a:r>
            <a:endParaRPr lang="en-US" sz="1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53179" y="850373"/>
            <a:ext cx="3977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$ </a:t>
            </a:r>
            <a:r>
              <a:rPr lang="en-US" sz="2000" dirty="0" err="1"/>
              <a:t>appbuilder</a:t>
            </a:r>
            <a:r>
              <a:rPr lang="en-US" sz="2000" dirty="0"/>
              <a:t> plugin add "</a:t>
            </a:r>
            <a:r>
              <a:rPr lang="en-US" sz="2000" dirty="0" err="1"/>
              <a:t>AdMob</a:t>
            </a:r>
            <a:r>
              <a:rPr lang="en-US" sz="2000" dirty="0"/>
              <a:t>"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2278" y="2058115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…or in browser</a:t>
            </a:r>
            <a:endParaRPr lang="en-US" sz="2000" dirty="0"/>
          </a:p>
        </p:txBody>
      </p:sp>
      <p:pic>
        <p:nvPicPr>
          <p:cNvPr id="6" name="Picture 5" descr="Screenshot 2015-04-14 12.54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632" y="1924529"/>
            <a:ext cx="4347159" cy="27148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90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2490" y="290639"/>
            <a:ext cx="151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Deploy time!</a:t>
            </a:r>
            <a:endParaRPr lang="en-US" sz="1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52473" y="855968"/>
            <a:ext cx="6942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Let’s move to the in-browser toolset. Migrate your codebase either by: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Committing it from your local to </a:t>
            </a:r>
            <a:r>
              <a:rPr lang="en-US" sz="1600" dirty="0" err="1" smtClean="0"/>
              <a:t>Github</a:t>
            </a:r>
            <a:r>
              <a:rPr lang="en-US" sz="1600" dirty="0" smtClean="0"/>
              <a:t> and bringing it into the Platform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Zipping your files and importing to Platform</a:t>
            </a:r>
            <a:endParaRPr lang="en-US" sz="1600" dirty="0"/>
          </a:p>
        </p:txBody>
      </p:sp>
      <p:pic>
        <p:nvPicPr>
          <p:cNvPr id="6" name="Picture 5" descr="Screenshot 2015-04-14 11.27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50" y="1904310"/>
            <a:ext cx="2575429" cy="18328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 descr="Screenshot 2015-04-14 11.58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41" y="1902151"/>
            <a:ext cx="3191555" cy="22261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0" name="Straight Arrow Connector 9"/>
          <p:cNvCxnSpPr/>
          <p:nvPr/>
        </p:nvCxnSpPr>
        <p:spPr>
          <a:xfrm flipV="1">
            <a:off x="3446396" y="2511959"/>
            <a:ext cx="1197287" cy="195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29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Treats for everyone!</a:t>
            </a:r>
            <a:endParaRPr lang="en-US" dirty="0"/>
          </a:p>
        </p:txBody>
      </p:sp>
      <p:pic>
        <p:nvPicPr>
          <p:cNvPr id="4" name="Picture 3" descr="telerik-next-stick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  <p:pic>
        <p:nvPicPr>
          <p:cNvPr id="5" name="Picture 4" descr="retrohalloweenFINA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01" y="1146884"/>
            <a:ext cx="1992115" cy="321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20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2490" y="290639"/>
            <a:ext cx="354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View your app in companion app</a:t>
            </a:r>
            <a:endParaRPr lang="en-US" sz="1800" b="1" dirty="0"/>
          </a:p>
        </p:txBody>
      </p:sp>
      <p:pic>
        <p:nvPicPr>
          <p:cNvPr id="3" name="Picture 2" descr="Screenshot 2015-04-14 11.57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3" y="1180452"/>
            <a:ext cx="3436436" cy="2345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Picture 3" descr="Screenshot 2015-04-14 11.57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85" y="1183740"/>
            <a:ext cx="4356459" cy="2942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8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2490" y="290639"/>
            <a:ext cx="183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Or in a built app</a:t>
            </a:r>
            <a:endParaRPr lang="en-US" sz="1800" b="1" dirty="0"/>
          </a:p>
        </p:txBody>
      </p:sp>
      <p:pic>
        <p:nvPicPr>
          <p:cNvPr id="2" name="Picture 1" descr="Screenshot 2015-04-14 12.04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34" y="974083"/>
            <a:ext cx="4331859" cy="29091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Screenshot 2015-04-14 12.04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94" y="979678"/>
            <a:ext cx="4345793" cy="2903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3015597" y="4151517"/>
            <a:ext cx="4000281" cy="30777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Load up your provisioning profiles for </a:t>
            </a:r>
            <a:r>
              <a:rPr lang="en-US" dirty="0" err="1" smtClean="0"/>
              <a:t>iOS</a:t>
            </a:r>
            <a:r>
              <a:rPr lang="en-US" dirty="0" smtClean="0"/>
              <a:t> here</a:t>
            </a:r>
            <a:endParaRPr lang="en-US" b="1" dirty="0"/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>
          <a:xfrm flipH="1" flipV="1">
            <a:off x="2171490" y="2124257"/>
            <a:ext cx="2844248" cy="20272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1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2490" y="290639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Manage icons and splash screens</a:t>
            </a:r>
            <a:endParaRPr lang="en-US" sz="1800" b="1" dirty="0"/>
          </a:p>
        </p:txBody>
      </p:sp>
      <p:pic>
        <p:nvPicPr>
          <p:cNvPr id="4" name="Picture 3" descr="Screenshot 2015-04-14 13.05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92" y="1783002"/>
            <a:ext cx="4735298" cy="1612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34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2490" y="290639"/>
            <a:ext cx="237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Install on your device</a:t>
            </a:r>
            <a:endParaRPr lang="en-US" sz="1800" b="1" dirty="0"/>
          </a:p>
        </p:txBody>
      </p:sp>
      <p:pic>
        <p:nvPicPr>
          <p:cNvPr id="3" name="Picture 2" descr="Screenshot 2015-04-14 12.10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32" y="1454585"/>
            <a:ext cx="3443476" cy="23161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Picture 1" descr="IMG_64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422" y="464349"/>
            <a:ext cx="1506591" cy="26742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14947" y="2483985"/>
            <a:ext cx="1611302" cy="8783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594799" y="2511958"/>
            <a:ext cx="1096581" cy="939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MG_64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973" y="1152480"/>
            <a:ext cx="1826003" cy="324115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72478" y="537429"/>
            <a:ext cx="1281208" cy="30777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Here’s that ad</a:t>
            </a:r>
            <a:endParaRPr lang="en-US" b="1" dirty="0"/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>
            <a:off x="7013082" y="845206"/>
            <a:ext cx="422406" cy="4751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elerik-next-sticky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1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2490" y="290639"/>
            <a:ext cx="4811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Finally, we have an app ready for production!</a:t>
            </a:r>
            <a:endParaRPr lang="en-US" sz="1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59480" y="900724"/>
            <a:ext cx="5083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Publish from </a:t>
            </a:r>
            <a:r>
              <a:rPr lang="en-US" dirty="0" err="1" smtClean="0"/>
              <a:t>AppBuilder</a:t>
            </a:r>
            <a:r>
              <a:rPr lang="en-US" dirty="0" smtClean="0"/>
              <a:t> – send your app to the various stores</a:t>
            </a:r>
            <a:endParaRPr lang="en-US" dirty="0"/>
          </a:p>
        </p:txBody>
      </p:sp>
      <p:pic>
        <p:nvPicPr>
          <p:cNvPr id="4" name="Picture 3" descr="Screenshot 2015-04-14 13.21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909" y="1779071"/>
            <a:ext cx="3275834" cy="22047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22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2490" y="290639"/>
            <a:ext cx="402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There is so much more in </a:t>
            </a:r>
            <a:r>
              <a:rPr lang="en-US" sz="1800" b="1" dirty="0" err="1" smtClean="0"/>
              <a:t>AppBuilder</a:t>
            </a:r>
            <a:r>
              <a:rPr lang="en-US" sz="1800" b="1" dirty="0"/>
              <a:t>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7458" y="927369"/>
            <a:ext cx="4076350" cy="188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dirty="0" smtClean="0"/>
              <a:t>Ask Developer Relations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dirty="0" smtClean="0"/>
              <a:t>Ping me! @</a:t>
            </a:r>
            <a:r>
              <a:rPr lang="en-US" dirty="0" err="1" smtClean="0"/>
              <a:t>jenlooper</a:t>
            </a:r>
            <a:endParaRPr lang="en-US" dirty="0" smtClean="0"/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dirty="0" smtClean="0"/>
              <a:t>Read more on TDN (</a:t>
            </a:r>
            <a:r>
              <a:rPr lang="en-US" dirty="0" err="1" smtClean="0"/>
              <a:t>developer.telerik.com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dirty="0" smtClean="0"/>
              <a:t>Visit the blogs (</a:t>
            </a:r>
            <a:r>
              <a:rPr lang="en-US" dirty="0" err="1" smtClean="0"/>
              <a:t>blogs.telerik.com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dirty="0" smtClean="0"/>
              <a:t>Follow us on Twitter @Telerik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dirty="0" smtClean="0"/>
              <a:t>Sign up for an account at </a:t>
            </a:r>
            <a:r>
              <a:rPr lang="en-US" dirty="0" err="1" smtClean="0"/>
              <a:t>platform.telerik.com</a:t>
            </a:r>
            <a:endParaRPr lang="en-US" dirty="0" smtClean="0"/>
          </a:p>
        </p:txBody>
      </p:sp>
      <p:pic>
        <p:nvPicPr>
          <p:cNvPr id="3" name="Picture 2" descr="vintage ad 1950's uk stor-m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861" y="1955799"/>
            <a:ext cx="2793903" cy="27699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4564785" y="1110188"/>
            <a:ext cx="2930697" cy="746045"/>
          </a:xfrm>
          <a:prstGeom prst="wedgeEllipseCallout">
            <a:avLst>
              <a:gd name="adj1" fmla="val -28226"/>
              <a:gd name="adj2" fmla="val 79643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10318" y="1323121"/>
            <a:ext cx="2876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A2D33"/>
                </a:solidFill>
              </a:rPr>
              <a:t>It’s like an awesome smorgasbord!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083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84030" y="290639"/>
            <a:ext cx="577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Thank you! Now roll up your sleeves and start building!</a:t>
            </a:r>
            <a:endParaRPr lang="en-US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858605" y="3222468"/>
            <a:ext cx="319831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Jen Looper</a:t>
            </a:r>
          </a:p>
          <a:p>
            <a:pPr algn="ctr"/>
            <a:r>
              <a:rPr lang="en-US" dirty="0" smtClean="0"/>
              <a:t>@</a:t>
            </a:r>
            <a:r>
              <a:rPr lang="en-US" dirty="0" err="1" smtClean="0"/>
              <a:t>jenlooper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Developer Advocate</a:t>
            </a:r>
          </a:p>
          <a:p>
            <a:pPr algn="ctr"/>
            <a:r>
              <a:rPr lang="en-US" dirty="0" smtClean="0"/>
              <a:t>Telerik Developer Relations Team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Evaluation: http://</a:t>
            </a:r>
            <a:r>
              <a:rPr lang="en-US" dirty="0" err="1" smtClean="0"/>
              <a:t>bit.ly</a:t>
            </a:r>
            <a:r>
              <a:rPr lang="en-US" dirty="0" smtClean="0"/>
              <a:t>/next-looper-1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63d4c2ef8c59d419cf75b1241406435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29" y="1318367"/>
            <a:ext cx="1845064" cy="1825778"/>
          </a:xfrm>
          <a:prstGeom prst="rect">
            <a:avLst/>
          </a:prstGeom>
          <a:ln>
            <a:solidFill>
              <a:srgbClr val="2A2D3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1" name="Oval Callout 10"/>
          <p:cNvSpPr/>
          <p:nvPr/>
        </p:nvSpPr>
        <p:spPr>
          <a:xfrm>
            <a:off x="1885448" y="872752"/>
            <a:ext cx="1611302" cy="766454"/>
          </a:xfrm>
          <a:prstGeom prst="wedgeEllipseCallout">
            <a:avLst>
              <a:gd name="adj1" fmla="val 60070"/>
              <a:gd name="adj2" fmla="val 508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pressure!</a:t>
            </a:r>
            <a:endParaRPr lang="en-US" dirty="0"/>
          </a:p>
        </p:txBody>
      </p:sp>
      <p:pic>
        <p:nvPicPr>
          <p:cNvPr id="14" name="Picture 13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53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Telerik </a:t>
            </a:r>
            <a:r>
              <a:rPr lang="en-US" dirty="0" err="1" smtClean="0"/>
              <a:t>AppBuilder</a:t>
            </a:r>
            <a:r>
              <a:rPr lang="en-US" dirty="0" smtClean="0"/>
              <a:t> can help!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16529" y="1185500"/>
            <a:ext cx="6481261" cy="3108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Why you'll love </a:t>
            </a:r>
            <a:r>
              <a:rPr lang="en-US" sz="2800" b="1" dirty="0" smtClean="0"/>
              <a:t>Hybrid</a:t>
            </a:r>
          </a:p>
          <a:p>
            <a:endParaRPr lang="en-US" sz="2800" b="1" dirty="0"/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True single Codebase for all platforms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Ease of HTM5/CSS/JavaScript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Access to Native APIs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App Store presence &amp; monetization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Users cannot tell the difference</a:t>
            </a:r>
          </a:p>
        </p:txBody>
      </p:sp>
      <p:pic>
        <p:nvPicPr>
          <p:cNvPr id="4" name="Picture 3" descr="telerik-next-stick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61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AppBuilder</a:t>
            </a:r>
            <a:r>
              <a:rPr lang="en-US" dirty="0" smtClean="0"/>
              <a:t> under the covers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52172" y="1940111"/>
            <a:ext cx="57759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/>
              <a:t>Uses Apache Cordova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JavaScript proxies to native APIs</a:t>
            </a:r>
            <a:endParaRPr lang="en-US" sz="2800" dirty="0"/>
          </a:p>
        </p:txBody>
      </p:sp>
      <p:pic>
        <p:nvPicPr>
          <p:cNvPr id="4" name="Picture 3" descr="telerik-next-stick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AppBuilder</a:t>
            </a:r>
            <a:r>
              <a:rPr lang="en-US" dirty="0" smtClean="0"/>
              <a:t> is…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99253" y="1904837"/>
            <a:ext cx="66755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Cross-Platform Mobile Development, simplified!</a:t>
            </a:r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Developer freedom!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End-to-End tooling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All the backend services you need</a:t>
            </a:r>
            <a:endParaRPr lang="en-US" sz="2400" dirty="0"/>
          </a:p>
        </p:txBody>
      </p:sp>
      <p:pic>
        <p:nvPicPr>
          <p:cNvPr id="4" name="Picture 3" descr="telerik-next-stick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77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elerikGlobalGathering" id="{7E85FF9B-8877-49BD-BF1B-DBAE84329A25}" vid="{14ED4DDA-1649-4FE2-8BAA-9DDDE833FA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Formal.thmx</Template>
  <TotalTime>18349</TotalTime>
  <Words>2069</Words>
  <Application>Microsoft Macintosh PowerPoint</Application>
  <PresentationFormat>On-screen Show (16:9)</PresentationFormat>
  <Paragraphs>326</Paragraphs>
  <Slides>66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Telerik</vt:lpstr>
      <vt:lpstr>AppBuilder in 45 Minutes</vt:lpstr>
      <vt:lpstr>PowerPoint Presentation</vt:lpstr>
      <vt:lpstr>PowerPoint Presentation</vt:lpstr>
      <vt:lpstr>So, you want to create mobile apps too.</vt:lpstr>
      <vt:lpstr>Stop the madness!</vt:lpstr>
      <vt:lpstr>Treats for everyone!</vt:lpstr>
      <vt:lpstr>Telerik AppBuilder can help!</vt:lpstr>
      <vt:lpstr>AppBuilder under the covers</vt:lpstr>
      <vt:lpstr>AppBuilder is…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get cooking!</vt:lpstr>
      <vt:lpstr>Let’s create a TriviaCrack Clone using Telerik AppBuilder</vt:lpstr>
      <vt:lpstr>Requirements for “QuizSlam”:</vt:lpstr>
      <vt:lpstr>Sketch a GUI:</vt:lpstr>
      <vt:lpstr>Disclaimer!</vt:lpstr>
      <vt:lpstr>1. Start with the secret sauce!</vt:lpstr>
      <vt:lpstr>2. Adjust colors and set navigation</vt:lpstr>
      <vt:lpstr>Navigation code</vt:lpstr>
      <vt:lpstr>3. Override icons and import .woff files to project</vt:lpstr>
      <vt:lpstr>4a. Code structure – index.html</vt:lpstr>
      <vt:lpstr>4b. Code structure – main.js</vt:lpstr>
      <vt:lpstr>4c. Code structure – app.js</vt:lpstr>
      <vt:lpstr>4d. Code structure – views</vt:lpstr>
      <vt:lpstr>5. Animation</vt:lpstr>
      <vt:lpstr>6. Quizlet integration</vt:lpstr>
      <vt:lpstr>7. Game Loop Time!!!</vt:lpstr>
      <vt:lpstr>Pick – Spin - 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Polya Vassileva</dc:creator>
  <cp:lastModifiedBy>Jen Looper Looper</cp:lastModifiedBy>
  <cp:revision>297</cp:revision>
  <dcterms:created xsi:type="dcterms:W3CDTF">2013-04-11T08:37:24Z</dcterms:created>
  <dcterms:modified xsi:type="dcterms:W3CDTF">2015-05-04T15:52:23Z</dcterms:modified>
</cp:coreProperties>
</file>